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4"/>
  </p:sldMasterIdLst>
  <p:notesMasterIdLst>
    <p:notesMasterId r:id="rId22"/>
  </p:notesMasterIdLst>
  <p:handoutMasterIdLst>
    <p:handoutMasterId r:id="rId23"/>
  </p:handoutMasterIdLst>
  <p:sldIdLst>
    <p:sldId id="338" r:id="rId5"/>
    <p:sldId id="342" r:id="rId6"/>
    <p:sldId id="343" r:id="rId7"/>
    <p:sldId id="344" r:id="rId8"/>
    <p:sldId id="345" r:id="rId9"/>
    <p:sldId id="346" r:id="rId10"/>
    <p:sldId id="431" r:id="rId11"/>
    <p:sldId id="347" r:id="rId12"/>
    <p:sldId id="436" r:id="rId13"/>
    <p:sldId id="432" r:id="rId14"/>
    <p:sldId id="348" r:id="rId15"/>
    <p:sldId id="433" r:id="rId16"/>
    <p:sldId id="434" r:id="rId17"/>
    <p:sldId id="329" r:id="rId18"/>
    <p:sldId id="334" r:id="rId19"/>
    <p:sldId id="335" r:id="rId20"/>
    <p:sldId id="336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66"/>
    <a:srgbClr val="FFFF00"/>
    <a:srgbClr val="FF0000"/>
    <a:srgbClr val="000099"/>
    <a:srgbClr val="006699"/>
    <a:srgbClr val="0000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8" autoAdjust="0"/>
    <p:restoredTop sz="94487" autoAdjust="0"/>
  </p:normalViewPr>
  <p:slideViewPr>
    <p:cSldViewPr>
      <p:cViewPr>
        <p:scale>
          <a:sx n="70" d="100"/>
          <a:sy n="70" d="100"/>
        </p:scale>
        <p:origin x="-114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65C92E6-3813-491F-85C9-6160D0D3E9A3}" type="datetimeFigureOut">
              <a:rPr lang="ar-IQ" smtClean="0"/>
              <a:t>29/06/1440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780ED08-83E4-4ED9-B2A4-220DBB8B13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528801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4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712A8E41-19C3-4E04-A334-F24ED9A4ACDF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95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1A6853-C4DB-4849-AFEE-3A12991E5962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95F77-9E03-4A8A-9471-34F31C359A7D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9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52988A-C4A3-4C24-B19C-9964DE576CF3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B33D92-B323-4F6E-9D91-E200DFCAF40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2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17557B-0AE4-4F76-AF40-8AC975838CCE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4DB66-1DF1-437F-9C76-2F0C783BA38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463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A86F4E1-8EF1-4A5D-82B3-471F200BDFB2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1D2C5ED-B121-4322-8AC8-0E51E5855D10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74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73354D-4455-42C2-B54A-452F94337F64}" type="datetime1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E8ABE7-64A8-4EAF-9A93-385CE19FCAA3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63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D740C96-3956-47E0-816B-15BCD77D0877}" type="datetime1">
              <a:rPr lang="en-US" smtClean="0"/>
              <a:t>3/6/2019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7603486-546A-4FDE-B567-BE9422FEA853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54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261FD0-C521-4A70-8016-8085E22D5177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783BE-3257-40D3-A98C-DBADB4BBD30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3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BB1A76-63C9-4AA5-898D-3DE09D722355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24576-2AC2-4B69-BF2D-8B7E86E3E5B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1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B24A98-A4FA-4881-BADF-879DBACD5F15}" type="datetime1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AAF54-5582-47A9-9290-9A862AA615B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9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9C72B1-10C6-4EBC-B962-2172E805BB56}" type="datetime1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94F3D-BB4D-4C0F-B1BC-9B8F354138E4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2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AEC7B9-0110-4877-9B81-C5F58EBC495D}" type="datetime1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20AE7-E167-431F-B7F2-13EC371677F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5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862009-8106-49C5-867A-D0ED071C5599}" type="datetime1">
              <a:rPr lang="en-US" smtClean="0"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F120C-5429-4376-9C9E-FB19FCE9EDCE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41036D-383C-4382-8661-01B78F7FA412}" type="datetime1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5A236-7D5B-49DC-B4DD-9EE50387B6CA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6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CC62DA-D6E9-41FA-9DA8-6513FE413BB8}" type="datetime1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4EFC1-39EB-4835-8DCE-A7B92EA60FB8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9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24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F0F087D4-68A9-4828-AA34-4D85E9E5181C}" type="datetime1">
              <a:rPr lang="en-US" smtClean="0"/>
              <a:t>3/6/2019</a:t>
            </a:fld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5110F918-B248-467F-9691-C2BA4CE4C522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76200" y="1447800"/>
            <a:ext cx="906780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800">
                <a:solidFill>
                  <a:srgbClr val="FFCC00"/>
                </a:solidFill>
              </a:rPr>
              <a:t>Dose</a:t>
            </a:r>
            <a:r>
              <a:rPr lang="en-GB" sz="2800">
                <a:solidFill>
                  <a:schemeClr val="bg1"/>
                </a:solidFill>
              </a:rPr>
              <a:t> = amount of drug administered to the patient</a:t>
            </a:r>
          </a:p>
          <a:p>
            <a:endParaRPr lang="en-GB" sz="2800">
              <a:solidFill>
                <a:schemeClr val="bg1"/>
              </a:solidFill>
            </a:endParaRPr>
          </a:p>
          <a:p>
            <a:r>
              <a:rPr lang="en-GB" sz="2800">
                <a:solidFill>
                  <a:srgbClr val="FF0000"/>
                </a:solidFill>
              </a:rPr>
              <a:t>Response</a:t>
            </a:r>
            <a:r>
              <a:rPr lang="en-GB" sz="2800">
                <a:solidFill>
                  <a:schemeClr val="bg1"/>
                </a:solidFill>
              </a:rPr>
              <a:t> = effect in the body produced by the  	 		drug</a:t>
            </a:r>
          </a:p>
          <a:p>
            <a:endParaRPr lang="en-GB" sz="2800">
              <a:solidFill>
                <a:schemeClr val="bg1"/>
              </a:solidFill>
            </a:endParaRPr>
          </a:p>
          <a:p>
            <a:r>
              <a:rPr lang="en-GB" sz="2800">
                <a:solidFill>
                  <a:srgbClr val="FFCC00"/>
                </a:solidFill>
              </a:rPr>
              <a:t>Drug</a:t>
            </a:r>
            <a:r>
              <a:rPr lang="en-GB" sz="2800">
                <a:solidFill>
                  <a:schemeClr val="bg1"/>
                </a:solidFill>
              </a:rPr>
              <a:t> + Receptor </a:t>
            </a:r>
            <a:r>
              <a:rPr lang="en-GB" sz="2800">
                <a:solidFill>
                  <a:schemeClr val="bg1"/>
                </a:solidFill>
                <a:sym typeface="Symbol" pitchFamily="18" charset="2"/>
              </a:rPr>
              <a:t></a:t>
            </a:r>
            <a:r>
              <a:rPr lang="en-GB" sz="2800">
                <a:solidFill>
                  <a:schemeClr val="bg1"/>
                </a:solidFill>
              </a:rPr>
              <a:t> Drug-Receptor Complex</a:t>
            </a:r>
          </a:p>
          <a:p>
            <a:r>
              <a:rPr lang="en-GB" sz="2800">
                <a:solidFill>
                  <a:schemeClr val="bg1"/>
                </a:solidFill>
              </a:rPr>
              <a:t>					</a:t>
            </a:r>
            <a:r>
              <a:rPr lang="en-GB" sz="2800">
                <a:solidFill>
                  <a:schemeClr val="bg1"/>
                </a:solidFill>
                <a:sym typeface="Symbol" pitchFamily="18" charset="2"/>
              </a:rPr>
              <a:t></a:t>
            </a:r>
            <a:endParaRPr lang="en-GB" sz="2800">
              <a:solidFill>
                <a:schemeClr val="bg1"/>
              </a:solidFill>
            </a:endParaRPr>
          </a:p>
          <a:p>
            <a:r>
              <a:rPr lang="en-GB" sz="2800">
                <a:solidFill>
                  <a:schemeClr val="bg1"/>
                </a:solidFill>
              </a:rPr>
              <a:t>				    </a:t>
            </a:r>
            <a:r>
              <a:rPr lang="en-GB" sz="2800">
                <a:solidFill>
                  <a:srgbClr val="FF0000"/>
                </a:solidFill>
              </a:rPr>
              <a:t> Response</a:t>
            </a:r>
          </a:p>
          <a:p>
            <a:endParaRPr lang="en-AU" sz="2800">
              <a:solidFill>
                <a:schemeClr val="bg1"/>
              </a:solidFill>
            </a:endParaRP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1905000" y="463550"/>
            <a:ext cx="5592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FFFF66"/>
                </a:solidFill>
              </a:rPr>
              <a:t>Dose Response Relationships</a:t>
            </a:r>
            <a:endParaRPr lang="en-AU" sz="320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ext Box 2"/>
          <p:cNvSpPr txBox="1">
            <a:spLocks noChangeArrowheads="1"/>
          </p:cNvSpPr>
          <p:nvPr/>
        </p:nvSpPr>
        <p:spPr bwMode="auto">
          <a:xfrm>
            <a:off x="152400" y="166688"/>
            <a:ext cx="6642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FF00"/>
              </a:buClr>
              <a:buFontTx/>
              <a:buChar char="•"/>
            </a:pPr>
            <a:r>
              <a:rPr lang="en-GB" altLang="en-GB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Competitive (reversible) antagonists</a:t>
            </a:r>
            <a:endParaRPr lang="en-GB" altLang="en-GB" sz="2400"/>
          </a:p>
        </p:txBody>
      </p:sp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152400" y="3048000"/>
            <a:ext cx="874077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just">
              <a:buClr>
                <a:srgbClr val="CC0000"/>
              </a:buClr>
              <a:buFontTx/>
              <a:buChar char="•"/>
            </a:pPr>
            <a:r>
              <a:rPr lang="en-GB" altLang="en-GB" dirty="0">
                <a:solidFill>
                  <a:schemeClr val="bg1"/>
                </a:solidFill>
                <a:latin typeface="Comic Sans MS" pitchFamily="66" charset="0"/>
              </a:rPr>
              <a:t>Antagonist binds reversibly to the binding site </a:t>
            </a:r>
          </a:p>
          <a:p>
            <a:pPr algn="just">
              <a:buClr>
                <a:srgbClr val="CC0000"/>
              </a:buClr>
              <a:buFontTx/>
              <a:buChar char="•"/>
            </a:pPr>
            <a:r>
              <a:rPr lang="en-GB" altLang="en-GB" dirty="0">
                <a:solidFill>
                  <a:schemeClr val="bg1"/>
                </a:solidFill>
                <a:latin typeface="Comic Sans MS" pitchFamily="66" charset="0"/>
              </a:rPr>
              <a:t>Intermolecular bonds involved in </a:t>
            </a:r>
            <a:r>
              <a:rPr lang="en-GB" altLang="en-GB" dirty="0" smtClean="0">
                <a:solidFill>
                  <a:schemeClr val="bg1"/>
                </a:solidFill>
                <a:latin typeface="Comic Sans MS" pitchFamily="66" charset="0"/>
              </a:rPr>
              <a:t>binding.</a:t>
            </a:r>
            <a:endParaRPr lang="en-GB" altLang="en-GB" dirty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Clr>
                <a:srgbClr val="CC0000"/>
              </a:buClr>
              <a:buFontTx/>
              <a:buChar char="•"/>
            </a:pPr>
            <a:r>
              <a:rPr lang="en-GB" altLang="en-GB" dirty="0">
                <a:solidFill>
                  <a:schemeClr val="bg1"/>
                </a:solidFill>
                <a:latin typeface="Comic Sans MS" pitchFamily="66" charset="0"/>
              </a:rPr>
              <a:t>Different induced fit means receptor is not activated</a:t>
            </a:r>
          </a:p>
          <a:p>
            <a:pPr algn="just">
              <a:buClr>
                <a:srgbClr val="CC0000"/>
              </a:buClr>
              <a:buFontTx/>
              <a:buChar char="•"/>
            </a:pPr>
            <a:r>
              <a:rPr lang="en-GB" altLang="en-GB" dirty="0">
                <a:solidFill>
                  <a:schemeClr val="bg1"/>
                </a:solidFill>
                <a:latin typeface="Comic Sans MS" pitchFamily="66" charset="0"/>
              </a:rPr>
              <a:t>No reaction takes place on </a:t>
            </a:r>
            <a:r>
              <a:rPr lang="en-GB" altLang="en-GB" dirty="0" smtClean="0">
                <a:solidFill>
                  <a:schemeClr val="bg1"/>
                </a:solidFill>
                <a:latin typeface="Comic Sans MS" pitchFamily="66" charset="0"/>
              </a:rPr>
              <a:t>antagonist.</a:t>
            </a:r>
            <a:endParaRPr lang="en-GB" altLang="en-GB" dirty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Clr>
                <a:srgbClr val="CC0000"/>
              </a:buClr>
              <a:buFontTx/>
              <a:buChar char="•"/>
            </a:pPr>
            <a:r>
              <a:rPr lang="en-GB" altLang="en-GB" dirty="0">
                <a:solidFill>
                  <a:schemeClr val="bg1"/>
                </a:solidFill>
                <a:latin typeface="Comic Sans MS" pitchFamily="66" charset="0"/>
              </a:rPr>
              <a:t>Level of antagonism depends on strength of antagonist binding and </a:t>
            </a:r>
            <a:r>
              <a:rPr lang="en-GB" altLang="en-GB" dirty="0" smtClean="0">
                <a:solidFill>
                  <a:schemeClr val="bg1"/>
                </a:solidFill>
                <a:latin typeface="Comic Sans MS" pitchFamily="66" charset="0"/>
              </a:rPr>
              <a:t>concentration.</a:t>
            </a:r>
            <a:endParaRPr lang="en-GB" altLang="en-GB" dirty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Clr>
                <a:srgbClr val="CC0000"/>
              </a:buClr>
              <a:buFontTx/>
              <a:buChar char="•"/>
            </a:pPr>
            <a:r>
              <a:rPr lang="en-GB" altLang="en-GB" dirty="0">
                <a:solidFill>
                  <a:schemeClr val="bg1"/>
                </a:solidFill>
                <a:latin typeface="Comic Sans MS" pitchFamily="66" charset="0"/>
              </a:rPr>
              <a:t>Messenger is blocked from the binding </a:t>
            </a:r>
            <a:r>
              <a:rPr lang="en-GB" altLang="en-GB" dirty="0" smtClean="0">
                <a:solidFill>
                  <a:schemeClr val="bg1"/>
                </a:solidFill>
                <a:latin typeface="Comic Sans MS" pitchFamily="66" charset="0"/>
              </a:rPr>
              <a:t>site.</a:t>
            </a:r>
            <a:endParaRPr lang="en-GB" altLang="en-GB" dirty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Clr>
                <a:srgbClr val="CC0000"/>
              </a:buClr>
              <a:buFontTx/>
              <a:buChar char="•"/>
            </a:pPr>
            <a:r>
              <a:rPr lang="en-GB" altLang="en-GB" dirty="0">
                <a:solidFill>
                  <a:schemeClr val="bg1"/>
                </a:solidFill>
                <a:latin typeface="Comic Sans MS" pitchFamily="66" charset="0"/>
              </a:rPr>
              <a:t>Increasing the messenger concentration reverses </a:t>
            </a:r>
            <a:r>
              <a:rPr lang="en-GB" altLang="en-GB" dirty="0" smtClean="0">
                <a:solidFill>
                  <a:schemeClr val="bg1"/>
                </a:solidFill>
                <a:latin typeface="Comic Sans MS" pitchFamily="66" charset="0"/>
              </a:rPr>
              <a:t>antagonism.</a:t>
            </a:r>
            <a:endParaRPr lang="en-GB" altLang="en-GB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Clr>
                <a:srgbClr val="CC0000"/>
              </a:buClr>
              <a:buFontTx/>
              <a:buChar char="•"/>
            </a:pPr>
            <a:endParaRPr lang="en-GB" alt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14020" name="Line 4"/>
          <p:cNvSpPr>
            <a:spLocks noChangeShapeType="1"/>
          </p:cNvSpPr>
          <p:nvPr/>
        </p:nvSpPr>
        <p:spPr bwMode="auto">
          <a:xfrm>
            <a:off x="2994025" y="1828800"/>
            <a:ext cx="228600" cy="4572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4021" name="Group 5"/>
          <p:cNvGrpSpPr>
            <a:grpSpLocks/>
          </p:cNvGrpSpPr>
          <p:nvPr/>
        </p:nvGrpSpPr>
        <p:grpSpPr bwMode="auto">
          <a:xfrm>
            <a:off x="2514600" y="1143000"/>
            <a:ext cx="479425" cy="769938"/>
            <a:chOff x="1584" y="720"/>
            <a:chExt cx="302" cy="485"/>
          </a:xfrm>
        </p:grpSpPr>
        <p:sp>
          <p:nvSpPr>
            <p:cNvPr id="214022" name="Freeform 6"/>
            <p:cNvSpPr>
              <a:spLocks/>
            </p:cNvSpPr>
            <p:nvPr/>
          </p:nvSpPr>
          <p:spPr bwMode="auto">
            <a:xfrm>
              <a:off x="1584" y="720"/>
              <a:ext cx="302" cy="485"/>
            </a:xfrm>
            <a:custGeom>
              <a:avLst/>
              <a:gdLst>
                <a:gd name="T0" fmla="*/ 110 w 302"/>
                <a:gd name="T1" fmla="*/ 471 h 485"/>
                <a:gd name="T2" fmla="*/ 73 w 302"/>
                <a:gd name="T3" fmla="*/ 410 h 485"/>
                <a:gd name="T4" fmla="*/ 30 w 302"/>
                <a:gd name="T5" fmla="*/ 292 h 485"/>
                <a:gd name="T6" fmla="*/ 3 w 302"/>
                <a:gd name="T7" fmla="*/ 135 h 485"/>
                <a:gd name="T8" fmla="*/ 46 w 302"/>
                <a:gd name="T9" fmla="*/ 26 h 485"/>
                <a:gd name="T10" fmla="*/ 187 w 302"/>
                <a:gd name="T11" fmla="*/ 4 h 485"/>
                <a:gd name="T12" fmla="*/ 273 w 302"/>
                <a:gd name="T13" fmla="*/ 50 h 485"/>
                <a:gd name="T14" fmla="*/ 302 w 302"/>
                <a:gd name="T15" fmla="*/ 140 h 485"/>
                <a:gd name="T16" fmla="*/ 275 w 302"/>
                <a:gd name="T17" fmla="*/ 282 h 485"/>
                <a:gd name="T18" fmla="*/ 230 w 302"/>
                <a:gd name="T19" fmla="*/ 431 h 485"/>
                <a:gd name="T20" fmla="*/ 179 w 302"/>
                <a:gd name="T21" fmla="*/ 479 h 485"/>
                <a:gd name="T22" fmla="*/ 110 w 302"/>
                <a:gd name="T23" fmla="*/ 471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2" h="485">
                  <a:moveTo>
                    <a:pt x="110" y="471"/>
                  </a:moveTo>
                  <a:cubicBezTo>
                    <a:pt x="92" y="459"/>
                    <a:pt x="86" y="439"/>
                    <a:pt x="73" y="410"/>
                  </a:cubicBezTo>
                  <a:cubicBezTo>
                    <a:pt x="59" y="380"/>
                    <a:pt x="41" y="337"/>
                    <a:pt x="30" y="292"/>
                  </a:cubicBezTo>
                  <a:cubicBezTo>
                    <a:pt x="18" y="246"/>
                    <a:pt x="0" y="179"/>
                    <a:pt x="3" y="135"/>
                  </a:cubicBezTo>
                  <a:cubicBezTo>
                    <a:pt x="5" y="90"/>
                    <a:pt x="15" y="47"/>
                    <a:pt x="46" y="26"/>
                  </a:cubicBezTo>
                  <a:cubicBezTo>
                    <a:pt x="76" y="4"/>
                    <a:pt x="149" y="0"/>
                    <a:pt x="187" y="4"/>
                  </a:cubicBezTo>
                  <a:cubicBezTo>
                    <a:pt x="224" y="7"/>
                    <a:pt x="253" y="27"/>
                    <a:pt x="273" y="50"/>
                  </a:cubicBezTo>
                  <a:cubicBezTo>
                    <a:pt x="292" y="72"/>
                    <a:pt x="301" y="101"/>
                    <a:pt x="302" y="140"/>
                  </a:cubicBezTo>
                  <a:cubicBezTo>
                    <a:pt x="302" y="178"/>
                    <a:pt x="286" y="233"/>
                    <a:pt x="275" y="282"/>
                  </a:cubicBezTo>
                  <a:cubicBezTo>
                    <a:pt x="263" y="330"/>
                    <a:pt x="245" y="398"/>
                    <a:pt x="230" y="431"/>
                  </a:cubicBezTo>
                  <a:cubicBezTo>
                    <a:pt x="214" y="463"/>
                    <a:pt x="199" y="472"/>
                    <a:pt x="179" y="479"/>
                  </a:cubicBezTo>
                  <a:cubicBezTo>
                    <a:pt x="158" y="485"/>
                    <a:pt x="127" y="482"/>
                    <a:pt x="110" y="471"/>
                  </a:cubicBez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6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23" name="Text Box 7"/>
            <p:cNvSpPr txBox="1">
              <a:spLocks noChangeArrowheads="1"/>
            </p:cNvSpPr>
            <p:nvPr/>
          </p:nvSpPr>
          <p:spPr bwMode="auto">
            <a:xfrm>
              <a:off x="1584" y="816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b="1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18" charset="0"/>
                </a:rPr>
                <a:t>An</a:t>
              </a:r>
              <a:endParaRPr lang="en-GB" altLang="en-GB" sz="2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18" charset="0"/>
              </a:endParaRPr>
            </a:p>
          </p:txBody>
        </p:sp>
      </p:grpSp>
      <p:grpSp>
        <p:nvGrpSpPr>
          <p:cNvPr id="214024" name="Group 8"/>
          <p:cNvGrpSpPr>
            <a:grpSpLocks/>
          </p:cNvGrpSpPr>
          <p:nvPr/>
        </p:nvGrpSpPr>
        <p:grpSpPr bwMode="auto">
          <a:xfrm>
            <a:off x="2676525" y="2203450"/>
            <a:ext cx="1008063" cy="601663"/>
            <a:chOff x="1686" y="1388"/>
            <a:chExt cx="635" cy="379"/>
          </a:xfrm>
        </p:grpSpPr>
        <p:sp>
          <p:nvSpPr>
            <p:cNvPr id="214025" name="Text Box 9"/>
            <p:cNvSpPr txBox="1">
              <a:spLocks noChangeArrowheads="1"/>
            </p:cNvSpPr>
            <p:nvPr/>
          </p:nvSpPr>
          <p:spPr bwMode="auto">
            <a:xfrm>
              <a:off x="1784" y="1536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b="1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18" charset="0"/>
                </a:rPr>
                <a:t>E</a:t>
              </a:r>
              <a:endParaRPr lang="en-GB" altLang="en-GB" sz="2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18" charset="0"/>
              </a:endParaRPr>
            </a:p>
          </p:txBody>
        </p:sp>
        <p:sp>
          <p:nvSpPr>
            <p:cNvPr id="214026" name="Freeform 10"/>
            <p:cNvSpPr>
              <a:spLocks/>
            </p:cNvSpPr>
            <p:nvPr/>
          </p:nvSpPr>
          <p:spPr bwMode="auto">
            <a:xfrm>
              <a:off x="1686" y="1388"/>
              <a:ext cx="635" cy="363"/>
            </a:xfrm>
            <a:custGeom>
              <a:avLst/>
              <a:gdLst>
                <a:gd name="T0" fmla="*/ 0 w 635"/>
                <a:gd name="T1" fmla="*/ 144 h 363"/>
                <a:gd name="T2" fmla="*/ 184 w 635"/>
                <a:gd name="T3" fmla="*/ 0 h 363"/>
                <a:gd name="T4" fmla="*/ 347 w 635"/>
                <a:gd name="T5" fmla="*/ 171 h 363"/>
                <a:gd name="T6" fmla="*/ 472 w 635"/>
                <a:gd name="T7" fmla="*/ 0 h 363"/>
                <a:gd name="T8" fmla="*/ 635 w 635"/>
                <a:gd name="T9" fmla="*/ 147 h 363"/>
                <a:gd name="T10" fmla="*/ 565 w 635"/>
                <a:gd name="T11" fmla="*/ 363 h 363"/>
                <a:gd name="T12" fmla="*/ 59 w 635"/>
                <a:gd name="T13" fmla="*/ 363 h 363"/>
                <a:gd name="T14" fmla="*/ 0 w 635"/>
                <a:gd name="T15" fmla="*/ 144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5" h="363">
                  <a:moveTo>
                    <a:pt x="0" y="144"/>
                  </a:moveTo>
                  <a:lnTo>
                    <a:pt x="184" y="0"/>
                  </a:lnTo>
                  <a:lnTo>
                    <a:pt x="347" y="171"/>
                  </a:lnTo>
                  <a:lnTo>
                    <a:pt x="472" y="0"/>
                  </a:lnTo>
                  <a:lnTo>
                    <a:pt x="635" y="147"/>
                  </a:lnTo>
                  <a:lnTo>
                    <a:pt x="565" y="363"/>
                  </a:lnTo>
                  <a:lnTo>
                    <a:pt x="59" y="363"/>
                  </a:lnTo>
                  <a:lnTo>
                    <a:pt x="0" y="14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27" name="Text Box 11"/>
            <p:cNvSpPr txBox="1">
              <a:spLocks noChangeArrowheads="1"/>
            </p:cNvSpPr>
            <p:nvPr/>
          </p:nvSpPr>
          <p:spPr bwMode="auto">
            <a:xfrm>
              <a:off x="1736" y="1536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b="1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18" charset="0"/>
                </a:rPr>
                <a:t>R</a:t>
              </a:r>
              <a:endParaRPr lang="en-GB" altLang="en-GB" sz="2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18" charset="0"/>
              </a:endParaRPr>
            </a:p>
          </p:txBody>
        </p:sp>
      </p:grpSp>
      <p:grpSp>
        <p:nvGrpSpPr>
          <p:cNvPr id="214028" name="Group 12"/>
          <p:cNvGrpSpPr>
            <a:grpSpLocks/>
          </p:cNvGrpSpPr>
          <p:nvPr/>
        </p:nvGrpSpPr>
        <p:grpSpPr bwMode="auto">
          <a:xfrm>
            <a:off x="6540500" y="914400"/>
            <a:ext cx="479425" cy="762000"/>
            <a:chOff x="4120" y="576"/>
            <a:chExt cx="302" cy="480"/>
          </a:xfrm>
        </p:grpSpPr>
        <p:sp>
          <p:nvSpPr>
            <p:cNvPr id="214029" name="Freeform 13"/>
            <p:cNvSpPr>
              <a:spLocks/>
            </p:cNvSpPr>
            <p:nvPr/>
          </p:nvSpPr>
          <p:spPr bwMode="auto">
            <a:xfrm>
              <a:off x="4120" y="576"/>
              <a:ext cx="302" cy="480"/>
            </a:xfrm>
            <a:custGeom>
              <a:avLst/>
              <a:gdLst>
                <a:gd name="T0" fmla="*/ 110 w 302"/>
                <a:gd name="T1" fmla="*/ 471 h 485"/>
                <a:gd name="T2" fmla="*/ 73 w 302"/>
                <a:gd name="T3" fmla="*/ 410 h 485"/>
                <a:gd name="T4" fmla="*/ 30 w 302"/>
                <a:gd name="T5" fmla="*/ 292 h 485"/>
                <a:gd name="T6" fmla="*/ 3 w 302"/>
                <a:gd name="T7" fmla="*/ 135 h 485"/>
                <a:gd name="T8" fmla="*/ 46 w 302"/>
                <a:gd name="T9" fmla="*/ 26 h 485"/>
                <a:gd name="T10" fmla="*/ 187 w 302"/>
                <a:gd name="T11" fmla="*/ 4 h 485"/>
                <a:gd name="T12" fmla="*/ 273 w 302"/>
                <a:gd name="T13" fmla="*/ 50 h 485"/>
                <a:gd name="T14" fmla="*/ 302 w 302"/>
                <a:gd name="T15" fmla="*/ 140 h 485"/>
                <a:gd name="T16" fmla="*/ 275 w 302"/>
                <a:gd name="T17" fmla="*/ 282 h 485"/>
                <a:gd name="T18" fmla="*/ 230 w 302"/>
                <a:gd name="T19" fmla="*/ 431 h 485"/>
                <a:gd name="T20" fmla="*/ 179 w 302"/>
                <a:gd name="T21" fmla="*/ 479 h 485"/>
                <a:gd name="T22" fmla="*/ 110 w 302"/>
                <a:gd name="T23" fmla="*/ 471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2" h="485">
                  <a:moveTo>
                    <a:pt x="110" y="471"/>
                  </a:moveTo>
                  <a:cubicBezTo>
                    <a:pt x="92" y="459"/>
                    <a:pt x="86" y="439"/>
                    <a:pt x="73" y="410"/>
                  </a:cubicBezTo>
                  <a:cubicBezTo>
                    <a:pt x="59" y="380"/>
                    <a:pt x="41" y="337"/>
                    <a:pt x="30" y="292"/>
                  </a:cubicBezTo>
                  <a:cubicBezTo>
                    <a:pt x="18" y="246"/>
                    <a:pt x="0" y="179"/>
                    <a:pt x="3" y="135"/>
                  </a:cubicBezTo>
                  <a:cubicBezTo>
                    <a:pt x="5" y="90"/>
                    <a:pt x="15" y="47"/>
                    <a:pt x="46" y="26"/>
                  </a:cubicBezTo>
                  <a:cubicBezTo>
                    <a:pt x="76" y="4"/>
                    <a:pt x="149" y="0"/>
                    <a:pt x="187" y="4"/>
                  </a:cubicBezTo>
                  <a:cubicBezTo>
                    <a:pt x="224" y="7"/>
                    <a:pt x="253" y="27"/>
                    <a:pt x="273" y="50"/>
                  </a:cubicBezTo>
                  <a:cubicBezTo>
                    <a:pt x="292" y="72"/>
                    <a:pt x="301" y="101"/>
                    <a:pt x="302" y="140"/>
                  </a:cubicBezTo>
                  <a:cubicBezTo>
                    <a:pt x="302" y="178"/>
                    <a:pt x="286" y="233"/>
                    <a:pt x="275" y="282"/>
                  </a:cubicBezTo>
                  <a:cubicBezTo>
                    <a:pt x="263" y="330"/>
                    <a:pt x="245" y="398"/>
                    <a:pt x="230" y="431"/>
                  </a:cubicBezTo>
                  <a:cubicBezTo>
                    <a:pt x="214" y="463"/>
                    <a:pt x="199" y="472"/>
                    <a:pt x="179" y="479"/>
                  </a:cubicBezTo>
                  <a:cubicBezTo>
                    <a:pt x="158" y="485"/>
                    <a:pt x="127" y="482"/>
                    <a:pt x="110" y="47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6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30" name="Text Box 14"/>
            <p:cNvSpPr txBox="1">
              <a:spLocks noChangeArrowheads="1"/>
            </p:cNvSpPr>
            <p:nvPr/>
          </p:nvSpPr>
          <p:spPr bwMode="auto">
            <a:xfrm>
              <a:off x="4136" y="624"/>
              <a:ext cx="25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b="1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18" charset="0"/>
                </a:rPr>
                <a:t>M</a:t>
              </a:r>
              <a:endParaRPr lang="en-GB" altLang="en-GB" sz="2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18" charset="0"/>
              </a:endParaRPr>
            </a:p>
          </p:txBody>
        </p:sp>
      </p:grpSp>
      <p:grpSp>
        <p:nvGrpSpPr>
          <p:cNvPr id="214031" name="Group 15"/>
          <p:cNvGrpSpPr>
            <a:grpSpLocks/>
          </p:cNvGrpSpPr>
          <p:nvPr/>
        </p:nvGrpSpPr>
        <p:grpSpPr bwMode="auto">
          <a:xfrm>
            <a:off x="4051300" y="1600200"/>
            <a:ext cx="1862138" cy="1204913"/>
            <a:chOff x="2552" y="1008"/>
            <a:chExt cx="1173" cy="759"/>
          </a:xfrm>
        </p:grpSpPr>
        <p:sp>
          <p:nvSpPr>
            <p:cNvPr id="214032" name="Freeform 16"/>
            <p:cNvSpPr>
              <a:spLocks/>
            </p:cNvSpPr>
            <p:nvPr/>
          </p:nvSpPr>
          <p:spPr bwMode="auto">
            <a:xfrm>
              <a:off x="3080" y="1380"/>
              <a:ext cx="645" cy="377"/>
            </a:xfrm>
            <a:custGeom>
              <a:avLst/>
              <a:gdLst>
                <a:gd name="T0" fmla="*/ 189 w 645"/>
                <a:gd name="T1" fmla="*/ 25 h 377"/>
                <a:gd name="T2" fmla="*/ 0 w 645"/>
                <a:gd name="T3" fmla="*/ 161 h 377"/>
                <a:gd name="T4" fmla="*/ 53 w 645"/>
                <a:gd name="T5" fmla="*/ 377 h 377"/>
                <a:gd name="T6" fmla="*/ 573 w 645"/>
                <a:gd name="T7" fmla="*/ 377 h 377"/>
                <a:gd name="T8" fmla="*/ 645 w 645"/>
                <a:gd name="T9" fmla="*/ 159 h 377"/>
                <a:gd name="T10" fmla="*/ 475 w 645"/>
                <a:gd name="T11" fmla="*/ 15 h 377"/>
                <a:gd name="T12" fmla="*/ 464 w 645"/>
                <a:gd name="T13" fmla="*/ 73 h 377"/>
                <a:gd name="T14" fmla="*/ 413 w 645"/>
                <a:gd name="T15" fmla="*/ 135 h 377"/>
                <a:gd name="T16" fmla="*/ 323 w 645"/>
                <a:gd name="T17" fmla="*/ 164 h 377"/>
                <a:gd name="T18" fmla="*/ 243 w 645"/>
                <a:gd name="T19" fmla="*/ 135 h 377"/>
                <a:gd name="T20" fmla="*/ 195 w 645"/>
                <a:gd name="T21" fmla="*/ 71 h 377"/>
                <a:gd name="T22" fmla="*/ 189 w 645"/>
                <a:gd name="T23" fmla="*/ 25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45" h="377">
                  <a:moveTo>
                    <a:pt x="189" y="25"/>
                  </a:moveTo>
                  <a:lnTo>
                    <a:pt x="0" y="161"/>
                  </a:lnTo>
                  <a:lnTo>
                    <a:pt x="53" y="377"/>
                  </a:lnTo>
                  <a:lnTo>
                    <a:pt x="573" y="377"/>
                  </a:lnTo>
                  <a:lnTo>
                    <a:pt x="645" y="159"/>
                  </a:lnTo>
                  <a:lnTo>
                    <a:pt x="475" y="15"/>
                  </a:lnTo>
                  <a:cubicBezTo>
                    <a:pt x="444" y="0"/>
                    <a:pt x="474" y="53"/>
                    <a:pt x="464" y="73"/>
                  </a:cubicBezTo>
                  <a:cubicBezTo>
                    <a:pt x="453" y="93"/>
                    <a:pt x="436" y="119"/>
                    <a:pt x="413" y="135"/>
                  </a:cubicBezTo>
                  <a:cubicBezTo>
                    <a:pt x="389" y="150"/>
                    <a:pt x="351" y="164"/>
                    <a:pt x="323" y="164"/>
                  </a:cubicBezTo>
                  <a:cubicBezTo>
                    <a:pt x="294" y="164"/>
                    <a:pt x="264" y="150"/>
                    <a:pt x="243" y="135"/>
                  </a:cubicBezTo>
                  <a:cubicBezTo>
                    <a:pt x="221" y="119"/>
                    <a:pt x="204" y="89"/>
                    <a:pt x="195" y="71"/>
                  </a:cubicBezTo>
                  <a:cubicBezTo>
                    <a:pt x="186" y="52"/>
                    <a:pt x="190" y="34"/>
                    <a:pt x="189" y="2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33" name="Freeform 17"/>
            <p:cNvSpPr>
              <a:spLocks/>
            </p:cNvSpPr>
            <p:nvPr/>
          </p:nvSpPr>
          <p:spPr bwMode="auto">
            <a:xfrm>
              <a:off x="3256" y="1008"/>
              <a:ext cx="302" cy="485"/>
            </a:xfrm>
            <a:custGeom>
              <a:avLst/>
              <a:gdLst>
                <a:gd name="T0" fmla="*/ 110 w 302"/>
                <a:gd name="T1" fmla="*/ 471 h 485"/>
                <a:gd name="T2" fmla="*/ 73 w 302"/>
                <a:gd name="T3" fmla="*/ 410 h 485"/>
                <a:gd name="T4" fmla="*/ 30 w 302"/>
                <a:gd name="T5" fmla="*/ 292 h 485"/>
                <a:gd name="T6" fmla="*/ 3 w 302"/>
                <a:gd name="T7" fmla="*/ 135 h 485"/>
                <a:gd name="T8" fmla="*/ 46 w 302"/>
                <a:gd name="T9" fmla="*/ 26 h 485"/>
                <a:gd name="T10" fmla="*/ 187 w 302"/>
                <a:gd name="T11" fmla="*/ 4 h 485"/>
                <a:gd name="T12" fmla="*/ 273 w 302"/>
                <a:gd name="T13" fmla="*/ 50 h 485"/>
                <a:gd name="T14" fmla="*/ 302 w 302"/>
                <a:gd name="T15" fmla="*/ 140 h 485"/>
                <a:gd name="T16" fmla="*/ 275 w 302"/>
                <a:gd name="T17" fmla="*/ 282 h 485"/>
                <a:gd name="T18" fmla="*/ 230 w 302"/>
                <a:gd name="T19" fmla="*/ 431 h 485"/>
                <a:gd name="T20" fmla="*/ 179 w 302"/>
                <a:gd name="T21" fmla="*/ 479 h 485"/>
                <a:gd name="T22" fmla="*/ 110 w 302"/>
                <a:gd name="T23" fmla="*/ 471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2" h="485">
                  <a:moveTo>
                    <a:pt x="110" y="471"/>
                  </a:moveTo>
                  <a:cubicBezTo>
                    <a:pt x="92" y="459"/>
                    <a:pt x="86" y="439"/>
                    <a:pt x="73" y="410"/>
                  </a:cubicBezTo>
                  <a:cubicBezTo>
                    <a:pt x="59" y="380"/>
                    <a:pt x="41" y="337"/>
                    <a:pt x="30" y="292"/>
                  </a:cubicBezTo>
                  <a:cubicBezTo>
                    <a:pt x="18" y="246"/>
                    <a:pt x="0" y="179"/>
                    <a:pt x="3" y="135"/>
                  </a:cubicBezTo>
                  <a:cubicBezTo>
                    <a:pt x="5" y="90"/>
                    <a:pt x="15" y="47"/>
                    <a:pt x="46" y="26"/>
                  </a:cubicBezTo>
                  <a:cubicBezTo>
                    <a:pt x="76" y="4"/>
                    <a:pt x="149" y="0"/>
                    <a:pt x="187" y="4"/>
                  </a:cubicBezTo>
                  <a:cubicBezTo>
                    <a:pt x="224" y="7"/>
                    <a:pt x="253" y="27"/>
                    <a:pt x="273" y="50"/>
                  </a:cubicBezTo>
                  <a:cubicBezTo>
                    <a:pt x="292" y="72"/>
                    <a:pt x="301" y="101"/>
                    <a:pt x="302" y="140"/>
                  </a:cubicBezTo>
                  <a:cubicBezTo>
                    <a:pt x="302" y="178"/>
                    <a:pt x="286" y="233"/>
                    <a:pt x="275" y="282"/>
                  </a:cubicBezTo>
                  <a:cubicBezTo>
                    <a:pt x="263" y="330"/>
                    <a:pt x="245" y="398"/>
                    <a:pt x="230" y="431"/>
                  </a:cubicBezTo>
                  <a:cubicBezTo>
                    <a:pt x="214" y="463"/>
                    <a:pt x="199" y="472"/>
                    <a:pt x="179" y="479"/>
                  </a:cubicBezTo>
                  <a:cubicBezTo>
                    <a:pt x="158" y="485"/>
                    <a:pt x="127" y="482"/>
                    <a:pt x="110" y="471"/>
                  </a:cubicBezTo>
                  <a:close/>
                </a:path>
              </a:pathLst>
            </a:cu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66275"/>
                    <a:invGamma/>
                  </a:srgb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034" name="Text Box 18"/>
            <p:cNvSpPr txBox="1">
              <a:spLocks noChangeArrowheads="1"/>
            </p:cNvSpPr>
            <p:nvPr/>
          </p:nvSpPr>
          <p:spPr bwMode="auto">
            <a:xfrm>
              <a:off x="3264" y="1104"/>
              <a:ext cx="3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b="1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18" charset="0"/>
                </a:rPr>
                <a:t>An</a:t>
              </a:r>
              <a:endParaRPr lang="en-GB" altLang="en-GB" sz="2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18" charset="0"/>
              </a:endParaRPr>
            </a:p>
          </p:txBody>
        </p:sp>
        <p:sp>
          <p:nvSpPr>
            <p:cNvPr id="214035" name="Text Box 19"/>
            <p:cNvSpPr txBox="1">
              <a:spLocks noChangeArrowheads="1"/>
            </p:cNvSpPr>
            <p:nvPr/>
          </p:nvSpPr>
          <p:spPr bwMode="auto">
            <a:xfrm>
              <a:off x="3176" y="1536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b="1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18" charset="0"/>
                </a:rPr>
                <a:t>R</a:t>
              </a:r>
              <a:endParaRPr lang="en-GB" altLang="en-GB" sz="2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18" charset="0"/>
              </a:endParaRPr>
            </a:p>
          </p:txBody>
        </p:sp>
        <p:pic>
          <p:nvPicPr>
            <p:cNvPr id="214036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2" y="1392"/>
              <a:ext cx="368" cy="1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14037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00" y="1143000"/>
            <a:ext cx="9906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4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4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500"/>
                                        <p:tgtEl>
                                          <p:spTgt spid="214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1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1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21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1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8" grpId="0" autoUpdateAnimBg="0"/>
      <p:bldP spid="214019" grpId="0" build="p" autoUpdateAnimBg="0"/>
      <p:bldP spid="2140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35163"/>
            <a:ext cx="8763000" cy="297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Text Box 2"/>
          <p:cNvSpPr txBox="1">
            <a:spLocks noChangeArrowheads="1"/>
          </p:cNvSpPr>
          <p:nvPr/>
        </p:nvSpPr>
        <p:spPr bwMode="auto">
          <a:xfrm>
            <a:off x="152400" y="114300"/>
            <a:ext cx="7715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GB" altLang="en-GB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Non competitive (irreversible) antagonists</a:t>
            </a:r>
            <a:endParaRPr lang="en-GB" altLang="en-GB" sz="2400"/>
          </a:p>
        </p:txBody>
      </p:sp>
      <p:sp>
        <p:nvSpPr>
          <p:cNvPr id="215043" name="Text Box 3"/>
          <p:cNvSpPr txBox="1">
            <a:spLocks noChangeArrowheads="1"/>
          </p:cNvSpPr>
          <p:nvPr/>
        </p:nvSpPr>
        <p:spPr bwMode="auto">
          <a:xfrm>
            <a:off x="179388" y="4116388"/>
            <a:ext cx="8567737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just">
              <a:buClr>
                <a:srgbClr val="CC0000"/>
              </a:buClr>
              <a:buFontTx/>
              <a:buChar char="•"/>
            </a:pPr>
            <a:r>
              <a:rPr lang="en-GB" altLang="en-GB" sz="2200" dirty="0">
                <a:solidFill>
                  <a:srgbClr val="CCFFFF"/>
                </a:solidFill>
                <a:latin typeface="Comic Sans MS" pitchFamily="66" charset="0"/>
              </a:rPr>
              <a:t>Antagonist binds irreversibly to the binding </a:t>
            </a:r>
            <a:r>
              <a:rPr lang="en-GB" altLang="en-GB" sz="2200" dirty="0" smtClean="0">
                <a:solidFill>
                  <a:srgbClr val="CCFFFF"/>
                </a:solidFill>
                <a:latin typeface="Comic Sans MS" pitchFamily="66" charset="0"/>
              </a:rPr>
              <a:t>site.</a:t>
            </a:r>
            <a:endParaRPr lang="en-GB" altLang="en-GB" sz="2200" dirty="0">
              <a:solidFill>
                <a:srgbClr val="CCFFFF"/>
              </a:solidFill>
              <a:latin typeface="Comic Sans MS" pitchFamily="66" charset="0"/>
            </a:endParaRPr>
          </a:p>
          <a:p>
            <a:pPr algn="just">
              <a:buClr>
                <a:srgbClr val="CC0000"/>
              </a:buClr>
              <a:buFontTx/>
              <a:buChar char="•"/>
            </a:pPr>
            <a:r>
              <a:rPr lang="en-GB" altLang="en-GB" sz="2200" dirty="0">
                <a:solidFill>
                  <a:srgbClr val="CCFFFF"/>
                </a:solidFill>
                <a:latin typeface="Comic Sans MS" pitchFamily="66" charset="0"/>
              </a:rPr>
              <a:t>Different induced fit means that the receptor is not </a:t>
            </a:r>
            <a:r>
              <a:rPr lang="en-GB" altLang="en-GB" sz="2200" dirty="0" smtClean="0">
                <a:solidFill>
                  <a:srgbClr val="CCFFFF"/>
                </a:solidFill>
                <a:latin typeface="Comic Sans MS" pitchFamily="66" charset="0"/>
              </a:rPr>
              <a:t>activated.</a:t>
            </a:r>
            <a:endParaRPr lang="en-GB" altLang="en-GB" sz="2200" dirty="0">
              <a:solidFill>
                <a:srgbClr val="CCFFFF"/>
              </a:solidFill>
              <a:latin typeface="Comic Sans MS" pitchFamily="66" charset="0"/>
            </a:endParaRPr>
          </a:p>
          <a:p>
            <a:pPr algn="just">
              <a:buClr>
                <a:srgbClr val="CC0000"/>
              </a:buClr>
              <a:buFontTx/>
              <a:buChar char="•"/>
            </a:pPr>
            <a:r>
              <a:rPr lang="en-GB" altLang="en-GB" sz="2200" dirty="0">
                <a:solidFill>
                  <a:srgbClr val="CCFFFF"/>
                </a:solidFill>
                <a:latin typeface="Comic Sans MS" pitchFamily="66" charset="0"/>
              </a:rPr>
              <a:t>Covalent bond is formed between the drug and the receptor</a:t>
            </a:r>
          </a:p>
          <a:p>
            <a:pPr algn="just">
              <a:buClr>
                <a:srgbClr val="CC0000"/>
              </a:buClr>
              <a:buFontTx/>
              <a:buChar char="•"/>
            </a:pPr>
            <a:r>
              <a:rPr lang="en-GB" altLang="en-GB" sz="2200" dirty="0">
                <a:solidFill>
                  <a:srgbClr val="CCFFFF"/>
                </a:solidFill>
                <a:latin typeface="Comic Sans MS" pitchFamily="66" charset="0"/>
              </a:rPr>
              <a:t>Messenger is blocked from the binding </a:t>
            </a:r>
            <a:r>
              <a:rPr lang="en-GB" altLang="en-GB" sz="2200" dirty="0" smtClean="0">
                <a:solidFill>
                  <a:srgbClr val="CCFFFF"/>
                </a:solidFill>
                <a:latin typeface="Comic Sans MS" pitchFamily="66" charset="0"/>
              </a:rPr>
              <a:t>site.</a:t>
            </a:r>
            <a:endParaRPr lang="en-GB" altLang="en-GB" sz="2200" dirty="0">
              <a:solidFill>
                <a:srgbClr val="CCFFFF"/>
              </a:solidFill>
              <a:latin typeface="Comic Sans MS" pitchFamily="66" charset="0"/>
            </a:endParaRPr>
          </a:p>
          <a:p>
            <a:pPr algn="just">
              <a:buClr>
                <a:srgbClr val="CC0000"/>
              </a:buClr>
              <a:buFontTx/>
              <a:buChar char="•"/>
            </a:pPr>
            <a:r>
              <a:rPr lang="en-GB" altLang="en-GB" sz="2200" dirty="0">
                <a:solidFill>
                  <a:srgbClr val="CCFFFF"/>
                </a:solidFill>
                <a:latin typeface="Comic Sans MS" pitchFamily="66" charset="0"/>
              </a:rPr>
              <a:t>Increasing messenger concentration does not reverse </a:t>
            </a:r>
            <a:r>
              <a:rPr lang="en-GB" altLang="en-GB" sz="2200" dirty="0" smtClean="0">
                <a:solidFill>
                  <a:srgbClr val="CCFFFF"/>
                </a:solidFill>
                <a:latin typeface="Comic Sans MS" pitchFamily="66" charset="0"/>
              </a:rPr>
              <a:t>antagonism.</a:t>
            </a:r>
            <a:endParaRPr lang="en-GB" altLang="en-GB" sz="2200" dirty="0">
              <a:solidFill>
                <a:srgbClr val="CCFFFF"/>
              </a:solidFill>
              <a:latin typeface="Comic Sans MS" pitchFamily="66" charset="0"/>
            </a:endParaRPr>
          </a:p>
        </p:txBody>
      </p:sp>
      <p:sp>
        <p:nvSpPr>
          <p:cNvPr id="215044" name="Line 4"/>
          <p:cNvSpPr>
            <a:spLocks noChangeShapeType="1"/>
          </p:cNvSpPr>
          <p:nvPr/>
        </p:nvSpPr>
        <p:spPr bwMode="auto">
          <a:xfrm>
            <a:off x="1776413" y="2201863"/>
            <a:ext cx="6350" cy="592137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045" name="Group 5"/>
          <p:cNvGrpSpPr>
            <a:grpSpLocks/>
          </p:cNvGrpSpPr>
          <p:nvPr/>
        </p:nvGrpSpPr>
        <p:grpSpPr bwMode="auto">
          <a:xfrm>
            <a:off x="1535113" y="877888"/>
            <a:ext cx="561975" cy="1250950"/>
            <a:chOff x="1483" y="592"/>
            <a:chExt cx="248" cy="552"/>
          </a:xfrm>
        </p:grpSpPr>
        <p:sp>
          <p:nvSpPr>
            <p:cNvPr id="215046" name="Freeform 6"/>
            <p:cNvSpPr>
              <a:spLocks/>
            </p:cNvSpPr>
            <p:nvPr/>
          </p:nvSpPr>
          <p:spPr bwMode="auto">
            <a:xfrm>
              <a:off x="1483" y="835"/>
              <a:ext cx="248" cy="309"/>
            </a:xfrm>
            <a:custGeom>
              <a:avLst/>
              <a:gdLst>
                <a:gd name="T0" fmla="*/ 0 w 248"/>
                <a:gd name="T1" fmla="*/ 0 h 309"/>
                <a:gd name="T2" fmla="*/ 248 w 248"/>
                <a:gd name="T3" fmla="*/ 0 h 309"/>
                <a:gd name="T4" fmla="*/ 248 w 248"/>
                <a:gd name="T5" fmla="*/ 109 h 309"/>
                <a:gd name="T6" fmla="*/ 104 w 248"/>
                <a:gd name="T7" fmla="*/ 309 h 309"/>
                <a:gd name="T8" fmla="*/ 0 w 248"/>
                <a:gd name="T9" fmla="*/ 106 h 309"/>
                <a:gd name="T10" fmla="*/ 0 w 248"/>
                <a:gd name="T11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" h="309">
                  <a:moveTo>
                    <a:pt x="0" y="0"/>
                  </a:moveTo>
                  <a:lnTo>
                    <a:pt x="248" y="0"/>
                  </a:lnTo>
                  <a:lnTo>
                    <a:pt x="248" y="109"/>
                  </a:lnTo>
                  <a:lnTo>
                    <a:pt x="104" y="309"/>
                  </a:lnTo>
                  <a:lnTo>
                    <a:pt x="0" y="106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47" name="Text Box 7"/>
            <p:cNvSpPr txBox="1">
              <a:spLocks noChangeArrowheads="1"/>
            </p:cNvSpPr>
            <p:nvPr/>
          </p:nvSpPr>
          <p:spPr bwMode="auto">
            <a:xfrm>
              <a:off x="1504" y="592"/>
              <a:ext cx="122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sz="1000" b="1">
                  <a:solidFill>
                    <a:srgbClr val="006666"/>
                  </a:solidFill>
                  <a:latin typeface="Times" pitchFamily="18" charset="0"/>
                </a:rPr>
                <a:t>X</a:t>
              </a:r>
              <a:endParaRPr lang="en-GB" altLang="en-GB" sz="2400">
                <a:solidFill>
                  <a:srgbClr val="006666"/>
                </a:solidFill>
                <a:latin typeface="Times" pitchFamily="18" charset="0"/>
              </a:endParaRPr>
            </a:p>
          </p:txBody>
        </p:sp>
        <p:sp>
          <p:nvSpPr>
            <p:cNvPr id="215048" name="Line 8"/>
            <p:cNvSpPr>
              <a:spLocks noChangeShapeType="1"/>
            </p:cNvSpPr>
            <p:nvPr/>
          </p:nvSpPr>
          <p:spPr bwMode="auto">
            <a:xfrm flipV="1">
              <a:off x="1483" y="731"/>
              <a:ext cx="0" cy="1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49" name="Line 9"/>
            <p:cNvSpPr>
              <a:spLocks noChangeShapeType="1"/>
            </p:cNvSpPr>
            <p:nvPr/>
          </p:nvSpPr>
          <p:spPr bwMode="auto">
            <a:xfrm flipV="1">
              <a:off x="1483" y="691"/>
              <a:ext cx="64" cy="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050" name="Group 10"/>
          <p:cNvGrpSpPr>
            <a:grpSpLocks/>
          </p:cNvGrpSpPr>
          <p:nvPr/>
        </p:nvGrpSpPr>
        <p:grpSpPr bwMode="auto">
          <a:xfrm>
            <a:off x="204788" y="914400"/>
            <a:ext cx="2732087" cy="2738438"/>
            <a:chOff x="129" y="576"/>
            <a:chExt cx="1721" cy="1725"/>
          </a:xfrm>
        </p:grpSpPr>
        <p:sp>
          <p:nvSpPr>
            <p:cNvPr id="215051" name="Freeform 11"/>
            <p:cNvSpPr>
              <a:spLocks/>
            </p:cNvSpPr>
            <p:nvPr/>
          </p:nvSpPr>
          <p:spPr bwMode="auto">
            <a:xfrm>
              <a:off x="129" y="1227"/>
              <a:ext cx="1718" cy="1067"/>
            </a:xfrm>
            <a:custGeom>
              <a:avLst/>
              <a:gdLst>
                <a:gd name="T0" fmla="*/ 0 w 1203"/>
                <a:gd name="T1" fmla="*/ 0 h 747"/>
                <a:gd name="T2" fmla="*/ 187 w 1203"/>
                <a:gd name="T3" fmla="*/ 0 h 747"/>
                <a:gd name="T4" fmla="*/ 187 w 1203"/>
                <a:gd name="T5" fmla="*/ 259 h 747"/>
                <a:gd name="T6" fmla="*/ 536 w 1203"/>
                <a:gd name="T7" fmla="*/ 259 h 747"/>
                <a:gd name="T8" fmla="*/ 659 w 1203"/>
                <a:gd name="T9" fmla="*/ 485 h 747"/>
                <a:gd name="T10" fmla="*/ 821 w 1203"/>
                <a:gd name="T11" fmla="*/ 259 h 747"/>
                <a:gd name="T12" fmla="*/ 1029 w 1203"/>
                <a:gd name="T13" fmla="*/ 259 h 747"/>
                <a:gd name="T14" fmla="*/ 1029 w 1203"/>
                <a:gd name="T15" fmla="*/ 43 h 747"/>
                <a:gd name="T16" fmla="*/ 1203 w 1203"/>
                <a:gd name="T17" fmla="*/ 43 h 747"/>
                <a:gd name="T18" fmla="*/ 1203 w 1203"/>
                <a:gd name="T19" fmla="*/ 747 h 747"/>
                <a:gd name="T20" fmla="*/ 3 w 1203"/>
                <a:gd name="T21" fmla="*/ 747 h 747"/>
                <a:gd name="T22" fmla="*/ 0 w 1203"/>
                <a:gd name="T23" fmla="*/ 0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03" h="747">
                  <a:moveTo>
                    <a:pt x="0" y="0"/>
                  </a:moveTo>
                  <a:lnTo>
                    <a:pt x="187" y="0"/>
                  </a:lnTo>
                  <a:lnTo>
                    <a:pt x="187" y="259"/>
                  </a:lnTo>
                  <a:lnTo>
                    <a:pt x="536" y="259"/>
                  </a:lnTo>
                  <a:lnTo>
                    <a:pt x="659" y="485"/>
                  </a:lnTo>
                  <a:lnTo>
                    <a:pt x="821" y="259"/>
                  </a:lnTo>
                  <a:lnTo>
                    <a:pt x="1029" y="259"/>
                  </a:lnTo>
                  <a:lnTo>
                    <a:pt x="1029" y="43"/>
                  </a:lnTo>
                  <a:lnTo>
                    <a:pt x="1203" y="43"/>
                  </a:lnTo>
                  <a:lnTo>
                    <a:pt x="1203" y="747"/>
                  </a:lnTo>
                  <a:lnTo>
                    <a:pt x="3" y="74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6078"/>
                    <a:invGamma/>
                  </a:schemeClr>
                </a:gs>
              </a:gsLst>
              <a:lin ang="5400000" scaled="1"/>
            </a:gra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52" name="Line 12"/>
            <p:cNvSpPr>
              <a:spLocks noChangeShapeType="1"/>
            </p:cNvSpPr>
            <p:nvPr/>
          </p:nvSpPr>
          <p:spPr bwMode="auto">
            <a:xfrm flipV="1">
              <a:off x="682" y="1466"/>
              <a:ext cx="2" cy="12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53" name="Text Box 13"/>
            <p:cNvSpPr txBox="1">
              <a:spLocks noChangeArrowheads="1"/>
            </p:cNvSpPr>
            <p:nvPr/>
          </p:nvSpPr>
          <p:spPr bwMode="auto">
            <a:xfrm>
              <a:off x="603" y="1347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sz="1000" b="1">
                  <a:solidFill>
                    <a:schemeClr val="tx2"/>
                  </a:solidFill>
                  <a:latin typeface="Times" pitchFamily="18" charset="0"/>
                </a:rPr>
                <a:t>OH</a:t>
              </a:r>
              <a:endParaRPr lang="en-GB" altLang="en-GB" sz="2400">
                <a:solidFill>
                  <a:schemeClr val="tx2"/>
                </a:solidFill>
                <a:latin typeface="Times" pitchFamily="18" charset="0"/>
              </a:endParaRPr>
            </a:p>
          </p:txBody>
        </p:sp>
        <p:sp>
          <p:nvSpPr>
            <p:cNvPr id="215054" name="Rectangle 14"/>
            <p:cNvSpPr>
              <a:spLocks noChangeArrowheads="1"/>
            </p:cNvSpPr>
            <p:nvPr/>
          </p:nvSpPr>
          <p:spPr bwMode="auto">
            <a:xfrm>
              <a:off x="133" y="576"/>
              <a:ext cx="1717" cy="17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055" name="Group 15"/>
          <p:cNvGrpSpPr>
            <a:grpSpLocks/>
          </p:cNvGrpSpPr>
          <p:nvPr/>
        </p:nvGrpSpPr>
        <p:grpSpPr bwMode="auto">
          <a:xfrm>
            <a:off x="3117850" y="914400"/>
            <a:ext cx="2732088" cy="2738438"/>
            <a:chOff x="1964" y="576"/>
            <a:chExt cx="1721" cy="1725"/>
          </a:xfrm>
        </p:grpSpPr>
        <p:sp>
          <p:nvSpPr>
            <p:cNvPr id="215056" name="Freeform 16"/>
            <p:cNvSpPr>
              <a:spLocks/>
            </p:cNvSpPr>
            <p:nvPr/>
          </p:nvSpPr>
          <p:spPr bwMode="auto">
            <a:xfrm>
              <a:off x="1964" y="1227"/>
              <a:ext cx="1718" cy="1067"/>
            </a:xfrm>
            <a:custGeom>
              <a:avLst/>
              <a:gdLst>
                <a:gd name="T0" fmla="*/ 0 w 1203"/>
                <a:gd name="T1" fmla="*/ 0 h 747"/>
                <a:gd name="T2" fmla="*/ 187 w 1203"/>
                <a:gd name="T3" fmla="*/ 0 h 747"/>
                <a:gd name="T4" fmla="*/ 187 w 1203"/>
                <a:gd name="T5" fmla="*/ 259 h 747"/>
                <a:gd name="T6" fmla="*/ 536 w 1203"/>
                <a:gd name="T7" fmla="*/ 259 h 747"/>
                <a:gd name="T8" fmla="*/ 659 w 1203"/>
                <a:gd name="T9" fmla="*/ 485 h 747"/>
                <a:gd name="T10" fmla="*/ 821 w 1203"/>
                <a:gd name="T11" fmla="*/ 259 h 747"/>
                <a:gd name="T12" fmla="*/ 1029 w 1203"/>
                <a:gd name="T13" fmla="*/ 259 h 747"/>
                <a:gd name="T14" fmla="*/ 1029 w 1203"/>
                <a:gd name="T15" fmla="*/ 43 h 747"/>
                <a:gd name="T16" fmla="*/ 1203 w 1203"/>
                <a:gd name="T17" fmla="*/ 43 h 747"/>
                <a:gd name="T18" fmla="*/ 1203 w 1203"/>
                <a:gd name="T19" fmla="*/ 747 h 747"/>
                <a:gd name="T20" fmla="*/ 3 w 1203"/>
                <a:gd name="T21" fmla="*/ 747 h 747"/>
                <a:gd name="T22" fmla="*/ 0 w 1203"/>
                <a:gd name="T23" fmla="*/ 0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03" h="747">
                  <a:moveTo>
                    <a:pt x="0" y="0"/>
                  </a:moveTo>
                  <a:lnTo>
                    <a:pt x="187" y="0"/>
                  </a:lnTo>
                  <a:lnTo>
                    <a:pt x="187" y="259"/>
                  </a:lnTo>
                  <a:lnTo>
                    <a:pt x="536" y="259"/>
                  </a:lnTo>
                  <a:lnTo>
                    <a:pt x="659" y="485"/>
                  </a:lnTo>
                  <a:lnTo>
                    <a:pt x="821" y="259"/>
                  </a:lnTo>
                  <a:lnTo>
                    <a:pt x="1029" y="259"/>
                  </a:lnTo>
                  <a:lnTo>
                    <a:pt x="1029" y="43"/>
                  </a:lnTo>
                  <a:lnTo>
                    <a:pt x="1203" y="43"/>
                  </a:lnTo>
                  <a:lnTo>
                    <a:pt x="1203" y="747"/>
                  </a:lnTo>
                  <a:lnTo>
                    <a:pt x="3" y="74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6078"/>
                    <a:invGamma/>
                  </a:schemeClr>
                </a:gs>
              </a:gsLst>
              <a:lin ang="5400000" scaled="1"/>
            </a:gra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57" name="Line 17"/>
            <p:cNvSpPr>
              <a:spLocks noChangeShapeType="1"/>
            </p:cNvSpPr>
            <p:nvPr/>
          </p:nvSpPr>
          <p:spPr bwMode="auto">
            <a:xfrm flipV="1">
              <a:off x="2517" y="1450"/>
              <a:ext cx="0" cy="1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58" name="Text Box 18"/>
            <p:cNvSpPr txBox="1">
              <a:spLocks noChangeArrowheads="1"/>
            </p:cNvSpPr>
            <p:nvPr/>
          </p:nvSpPr>
          <p:spPr bwMode="auto">
            <a:xfrm>
              <a:off x="2431" y="1320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sz="1000" b="1">
                  <a:solidFill>
                    <a:schemeClr val="tx2"/>
                  </a:solidFill>
                  <a:latin typeface="Times" pitchFamily="18" charset="0"/>
                </a:rPr>
                <a:t>OH</a:t>
              </a:r>
              <a:endParaRPr lang="en-GB" altLang="en-GB" sz="2400">
                <a:solidFill>
                  <a:schemeClr val="tx2"/>
                </a:solidFill>
                <a:latin typeface="Times" pitchFamily="18" charset="0"/>
              </a:endParaRPr>
            </a:p>
          </p:txBody>
        </p:sp>
        <p:sp>
          <p:nvSpPr>
            <p:cNvPr id="215059" name="Rectangle 19"/>
            <p:cNvSpPr>
              <a:spLocks noChangeArrowheads="1"/>
            </p:cNvSpPr>
            <p:nvPr/>
          </p:nvSpPr>
          <p:spPr bwMode="auto">
            <a:xfrm>
              <a:off x="1968" y="576"/>
              <a:ext cx="1717" cy="17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060" name="Group 20"/>
            <p:cNvGrpSpPr>
              <a:grpSpLocks/>
            </p:cNvGrpSpPr>
            <p:nvPr/>
          </p:nvGrpSpPr>
          <p:grpSpPr bwMode="auto">
            <a:xfrm>
              <a:off x="2757" y="1061"/>
              <a:ext cx="354" cy="789"/>
              <a:chOff x="1483" y="592"/>
              <a:chExt cx="248" cy="552"/>
            </a:xfrm>
          </p:grpSpPr>
          <p:sp>
            <p:nvSpPr>
              <p:cNvPr id="215061" name="Freeform 21"/>
              <p:cNvSpPr>
                <a:spLocks/>
              </p:cNvSpPr>
              <p:nvPr/>
            </p:nvSpPr>
            <p:spPr bwMode="auto">
              <a:xfrm>
                <a:off x="1483" y="835"/>
                <a:ext cx="248" cy="309"/>
              </a:xfrm>
              <a:custGeom>
                <a:avLst/>
                <a:gdLst>
                  <a:gd name="T0" fmla="*/ 0 w 248"/>
                  <a:gd name="T1" fmla="*/ 0 h 309"/>
                  <a:gd name="T2" fmla="*/ 248 w 248"/>
                  <a:gd name="T3" fmla="*/ 0 h 309"/>
                  <a:gd name="T4" fmla="*/ 248 w 248"/>
                  <a:gd name="T5" fmla="*/ 109 h 309"/>
                  <a:gd name="T6" fmla="*/ 104 w 248"/>
                  <a:gd name="T7" fmla="*/ 309 h 309"/>
                  <a:gd name="T8" fmla="*/ 0 w 248"/>
                  <a:gd name="T9" fmla="*/ 106 h 309"/>
                  <a:gd name="T10" fmla="*/ 0 w 248"/>
                  <a:gd name="T11" fmla="*/ 0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8" h="309">
                    <a:moveTo>
                      <a:pt x="0" y="0"/>
                    </a:moveTo>
                    <a:lnTo>
                      <a:pt x="248" y="0"/>
                    </a:lnTo>
                    <a:lnTo>
                      <a:pt x="248" y="109"/>
                    </a:lnTo>
                    <a:lnTo>
                      <a:pt x="104" y="309"/>
                    </a:lnTo>
                    <a:lnTo>
                      <a:pt x="0" y="10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62" name="Text Box 22"/>
              <p:cNvSpPr txBox="1">
                <a:spLocks noChangeArrowheads="1"/>
              </p:cNvSpPr>
              <p:nvPr/>
            </p:nvSpPr>
            <p:spPr bwMode="auto">
              <a:xfrm>
                <a:off x="1504" y="592"/>
                <a:ext cx="122" cy="1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GB" sz="1000" b="1">
                    <a:latin typeface="Times" pitchFamily="18" charset="0"/>
                  </a:rPr>
                  <a:t>X</a:t>
                </a:r>
                <a:endParaRPr lang="en-GB" altLang="en-GB" sz="2400">
                  <a:latin typeface="Times" pitchFamily="18" charset="0"/>
                </a:endParaRPr>
              </a:p>
            </p:txBody>
          </p:sp>
          <p:sp>
            <p:nvSpPr>
              <p:cNvPr id="215063" name="Line 23"/>
              <p:cNvSpPr>
                <a:spLocks noChangeShapeType="1"/>
              </p:cNvSpPr>
              <p:nvPr/>
            </p:nvSpPr>
            <p:spPr bwMode="auto">
              <a:xfrm flipV="1">
                <a:off x="1483" y="731"/>
                <a:ext cx="0" cy="10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64" name="Line 24"/>
              <p:cNvSpPr>
                <a:spLocks noChangeShapeType="1"/>
              </p:cNvSpPr>
              <p:nvPr/>
            </p:nvSpPr>
            <p:spPr bwMode="auto">
              <a:xfrm flipV="1">
                <a:off x="1483" y="691"/>
                <a:ext cx="64" cy="4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5065" name="Group 25"/>
          <p:cNvGrpSpPr>
            <a:grpSpLocks/>
          </p:cNvGrpSpPr>
          <p:nvPr/>
        </p:nvGrpSpPr>
        <p:grpSpPr bwMode="auto">
          <a:xfrm>
            <a:off x="3910013" y="1576388"/>
            <a:ext cx="820737" cy="625475"/>
            <a:chOff x="2463" y="993"/>
            <a:chExt cx="517" cy="394"/>
          </a:xfrm>
        </p:grpSpPr>
        <p:pic>
          <p:nvPicPr>
            <p:cNvPr id="215066" name="Picture 2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63" y="1136"/>
              <a:ext cx="228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5067" name="Picture 2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" y="993"/>
              <a:ext cx="229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15068" name="Group 28"/>
          <p:cNvGrpSpPr>
            <a:grpSpLocks/>
          </p:cNvGrpSpPr>
          <p:nvPr/>
        </p:nvGrpSpPr>
        <p:grpSpPr bwMode="auto">
          <a:xfrm>
            <a:off x="6070600" y="911225"/>
            <a:ext cx="2732088" cy="2736850"/>
            <a:chOff x="3824" y="574"/>
            <a:chExt cx="1721" cy="1724"/>
          </a:xfrm>
        </p:grpSpPr>
        <p:sp>
          <p:nvSpPr>
            <p:cNvPr id="215069" name="Freeform 29"/>
            <p:cNvSpPr>
              <a:spLocks/>
            </p:cNvSpPr>
            <p:nvPr/>
          </p:nvSpPr>
          <p:spPr bwMode="auto">
            <a:xfrm>
              <a:off x="3824" y="1225"/>
              <a:ext cx="1718" cy="1066"/>
            </a:xfrm>
            <a:custGeom>
              <a:avLst/>
              <a:gdLst>
                <a:gd name="T0" fmla="*/ 0 w 1203"/>
                <a:gd name="T1" fmla="*/ 0 h 747"/>
                <a:gd name="T2" fmla="*/ 187 w 1203"/>
                <a:gd name="T3" fmla="*/ 0 h 747"/>
                <a:gd name="T4" fmla="*/ 187 w 1203"/>
                <a:gd name="T5" fmla="*/ 259 h 747"/>
                <a:gd name="T6" fmla="*/ 536 w 1203"/>
                <a:gd name="T7" fmla="*/ 259 h 747"/>
                <a:gd name="T8" fmla="*/ 659 w 1203"/>
                <a:gd name="T9" fmla="*/ 485 h 747"/>
                <a:gd name="T10" fmla="*/ 821 w 1203"/>
                <a:gd name="T11" fmla="*/ 259 h 747"/>
                <a:gd name="T12" fmla="*/ 1029 w 1203"/>
                <a:gd name="T13" fmla="*/ 259 h 747"/>
                <a:gd name="T14" fmla="*/ 1029 w 1203"/>
                <a:gd name="T15" fmla="*/ 43 h 747"/>
                <a:gd name="T16" fmla="*/ 1203 w 1203"/>
                <a:gd name="T17" fmla="*/ 43 h 747"/>
                <a:gd name="T18" fmla="*/ 1203 w 1203"/>
                <a:gd name="T19" fmla="*/ 747 h 747"/>
                <a:gd name="T20" fmla="*/ 3 w 1203"/>
                <a:gd name="T21" fmla="*/ 747 h 747"/>
                <a:gd name="T22" fmla="*/ 0 w 1203"/>
                <a:gd name="T23" fmla="*/ 0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03" h="747">
                  <a:moveTo>
                    <a:pt x="0" y="0"/>
                  </a:moveTo>
                  <a:lnTo>
                    <a:pt x="187" y="0"/>
                  </a:lnTo>
                  <a:lnTo>
                    <a:pt x="187" y="259"/>
                  </a:lnTo>
                  <a:lnTo>
                    <a:pt x="536" y="259"/>
                  </a:lnTo>
                  <a:lnTo>
                    <a:pt x="659" y="485"/>
                  </a:lnTo>
                  <a:lnTo>
                    <a:pt x="821" y="259"/>
                  </a:lnTo>
                  <a:lnTo>
                    <a:pt x="1029" y="259"/>
                  </a:lnTo>
                  <a:lnTo>
                    <a:pt x="1029" y="43"/>
                  </a:lnTo>
                  <a:lnTo>
                    <a:pt x="1203" y="43"/>
                  </a:lnTo>
                  <a:lnTo>
                    <a:pt x="1203" y="747"/>
                  </a:lnTo>
                  <a:lnTo>
                    <a:pt x="3" y="747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56078"/>
                    <a:invGamma/>
                  </a:schemeClr>
                </a:gs>
              </a:gsLst>
              <a:lin ang="5400000" scaled="1"/>
            </a:gradFill>
            <a:ln w="1905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70" name="Line 30"/>
            <p:cNvSpPr>
              <a:spLocks noChangeShapeType="1"/>
            </p:cNvSpPr>
            <p:nvPr/>
          </p:nvSpPr>
          <p:spPr bwMode="auto">
            <a:xfrm flipV="1">
              <a:off x="4377" y="1476"/>
              <a:ext cx="0" cy="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71" name="Text Box 31"/>
            <p:cNvSpPr txBox="1">
              <a:spLocks noChangeArrowheads="1"/>
            </p:cNvSpPr>
            <p:nvPr/>
          </p:nvSpPr>
          <p:spPr bwMode="auto">
            <a:xfrm>
              <a:off x="4295" y="1351"/>
              <a:ext cx="17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sz="1000" b="1">
                  <a:latin typeface="Times" pitchFamily="18" charset="0"/>
                </a:rPr>
                <a:t>O</a:t>
              </a:r>
              <a:endParaRPr lang="en-GB" altLang="en-GB" sz="2400">
                <a:latin typeface="Times" pitchFamily="18" charset="0"/>
              </a:endParaRPr>
            </a:p>
          </p:txBody>
        </p:sp>
        <p:sp>
          <p:nvSpPr>
            <p:cNvPr id="215072" name="Rectangle 32"/>
            <p:cNvSpPr>
              <a:spLocks noChangeArrowheads="1"/>
            </p:cNvSpPr>
            <p:nvPr/>
          </p:nvSpPr>
          <p:spPr bwMode="auto">
            <a:xfrm>
              <a:off x="3828" y="574"/>
              <a:ext cx="1717" cy="172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73" name="Freeform 33"/>
            <p:cNvSpPr>
              <a:spLocks/>
            </p:cNvSpPr>
            <p:nvPr/>
          </p:nvSpPr>
          <p:spPr bwMode="auto">
            <a:xfrm>
              <a:off x="4617" y="1406"/>
              <a:ext cx="354" cy="441"/>
            </a:xfrm>
            <a:custGeom>
              <a:avLst/>
              <a:gdLst>
                <a:gd name="T0" fmla="*/ 0 w 248"/>
                <a:gd name="T1" fmla="*/ 0 h 309"/>
                <a:gd name="T2" fmla="*/ 248 w 248"/>
                <a:gd name="T3" fmla="*/ 0 h 309"/>
                <a:gd name="T4" fmla="*/ 248 w 248"/>
                <a:gd name="T5" fmla="*/ 109 h 309"/>
                <a:gd name="T6" fmla="*/ 104 w 248"/>
                <a:gd name="T7" fmla="*/ 309 h 309"/>
                <a:gd name="T8" fmla="*/ 0 w 248"/>
                <a:gd name="T9" fmla="*/ 106 h 309"/>
                <a:gd name="T10" fmla="*/ 0 w 248"/>
                <a:gd name="T11" fmla="*/ 0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" h="309">
                  <a:moveTo>
                    <a:pt x="0" y="0"/>
                  </a:moveTo>
                  <a:lnTo>
                    <a:pt x="248" y="0"/>
                  </a:lnTo>
                  <a:lnTo>
                    <a:pt x="248" y="109"/>
                  </a:lnTo>
                  <a:lnTo>
                    <a:pt x="104" y="309"/>
                  </a:lnTo>
                  <a:lnTo>
                    <a:pt x="0" y="106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74" name="Text Box 34"/>
            <p:cNvSpPr txBox="1">
              <a:spLocks noChangeArrowheads="1"/>
            </p:cNvSpPr>
            <p:nvPr/>
          </p:nvSpPr>
          <p:spPr bwMode="auto">
            <a:xfrm>
              <a:off x="4647" y="915"/>
              <a:ext cx="11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GB" altLang="en-GB" sz="2400">
                <a:latin typeface="Times" pitchFamily="18" charset="0"/>
              </a:endParaRPr>
            </a:p>
          </p:txBody>
        </p:sp>
        <p:sp>
          <p:nvSpPr>
            <p:cNvPr id="215075" name="Line 35"/>
            <p:cNvSpPr>
              <a:spLocks noChangeShapeType="1"/>
            </p:cNvSpPr>
            <p:nvPr/>
          </p:nvSpPr>
          <p:spPr bwMode="auto">
            <a:xfrm flipV="1">
              <a:off x="4617" y="1258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76" name="Line 36"/>
            <p:cNvSpPr>
              <a:spLocks noChangeShapeType="1"/>
            </p:cNvSpPr>
            <p:nvPr/>
          </p:nvSpPr>
          <p:spPr bwMode="auto">
            <a:xfrm flipV="1">
              <a:off x="4417" y="1253"/>
              <a:ext cx="194" cy="1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5077" name="Group 37"/>
          <p:cNvGrpSpPr>
            <a:grpSpLocks/>
          </p:cNvGrpSpPr>
          <p:nvPr/>
        </p:nvGrpSpPr>
        <p:grpSpPr bwMode="auto">
          <a:xfrm>
            <a:off x="6400800" y="1155700"/>
            <a:ext cx="2513013" cy="2841625"/>
            <a:chOff x="4032" y="728"/>
            <a:chExt cx="1583" cy="1790"/>
          </a:xfrm>
        </p:grpSpPr>
        <p:sp>
          <p:nvSpPr>
            <p:cNvPr id="215078" name="Text Box 38"/>
            <p:cNvSpPr txBox="1">
              <a:spLocks noChangeArrowheads="1"/>
            </p:cNvSpPr>
            <p:nvPr/>
          </p:nvSpPr>
          <p:spPr bwMode="auto">
            <a:xfrm>
              <a:off x="4257" y="728"/>
              <a:ext cx="72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sz="1200" b="1">
                  <a:solidFill>
                    <a:srgbClr val="FFFF00"/>
                  </a:solidFill>
                  <a:latin typeface="Times" pitchFamily="18" charset="0"/>
                </a:rPr>
                <a:t>Covalent Bond</a:t>
              </a:r>
              <a:endParaRPr lang="en-GB" altLang="en-GB" sz="2400">
                <a:solidFill>
                  <a:srgbClr val="FFFF00"/>
                </a:solidFill>
                <a:latin typeface="Times" pitchFamily="18" charset="0"/>
              </a:endParaRPr>
            </a:p>
          </p:txBody>
        </p:sp>
        <p:sp>
          <p:nvSpPr>
            <p:cNvPr id="215079" name="AutoShape 39"/>
            <p:cNvSpPr>
              <a:spLocks noChangeArrowheads="1"/>
            </p:cNvSpPr>
            <p:nvPr/>
          </p:nvSpPr>
          <p:spPr bwMode="auto">
            <a:xfrm>
              <a:off x="4462" y="933"/>
              <a:ext cx="138" cy="275"/>
            </a:xfrm>
            <a:prstGeom prst="downArrow">
              <a:avLst>
                <a:gd name="adj1" fmla="val 50000"/>
                <a:gd name="adj2" fmla="val 49819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80" name="Text Box 40"/>
            <p:cNvSpPr txBox="1">
              <a:spLocks noChangeArrowheads="1"/>
            </p:cNvSpPr>
            <p:nvPr/>
          </p:nvSpPr>
          <p:spPr bwMode="auto">
            <a:xfrm>
              <a:off x="4032" y="2306"/>
              <a:ext cx="158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sz="1600" b="1">
                  <a:solidFill>
                    <a:srgbClr val="FF3300"/>
                  </a:solidFill>
                </a:rPr>
                <a:t>Irreversible antagonism</a:t>
              </a:r>
              <a:endParaRPr lang="en-GB" altLang="en-GB" sz="1600">
                <a:solidFill>
                  <a:srgbClr val="FF33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5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5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5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15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1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21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5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2" grpId="0" autoUpdateAnimBg="0"/>
      <p:bldP spid="215043" grpId="0" build="p" autoUpdateAnimBg="0"/>
      <p:bldP spid="2150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Text Box 2"/>
          <p:cNvSpPr txBox="1">
            <a:spLocks noChangeArrowheads="1"/>
          </p:cNvSpPr>
          <p:nvPr/>
        </p:nvSpPr>
        <p:spPr bwMode="auto">
          <a:xfrm>
            <a:off x="180975" y="173038"/>
            <a:ext cx="788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§"/>
            </a:pPr>
            <a:r>
              <a:rPr lang="en-GB" altLang="en-GB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Non competitive (reversible) allosteric antagonists</a:t>
            </a:r>
            <a:endParaRPr lang="en-GB" altLang="en-GB" sz="2400"/>
          </a:p>
        </p:txBody>
      </p:sp>
      <p:sp>
        <p:nvSpPr>
          <p:cNvPr id="216067" name="Text Box 3"/>
          <p:cNvSpPr txBox="1">
            <a:spLocks noChangeArrowheads="1"/>
          </p:cNvSpPr>
          <p:nvPr/>
        </p:nvSpPr>
        <p:spPr bwMode="auto">
          <a:xfrm>
            <a:off x="-76200" y="3734812"/>
            <a:ext cx="914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Clr>
                <a:srgbClr val="FFFF00"/>
              </a:buClr>
              <a:buFontTx/>
              <a:buChar char="•"/>
            </a:pPr>
            <a:r>
              <a:rPr lang="en-GB" altLang="en-GB" dirty="0">
                <a:solidFill>
                  <a:schemeClr val="bg1"/>
                </a:solidFill>
                <a:latin typeface="Comic Sans MS" pitchFamily="66" charset="0"/>
              </a:rPr>
              <a:t>Antagonist binds reversibly to an allosteric </a:t>
            </a:r>
            <a:r>
              <a:rPr lang="en-GB" altLang="en-GB" dirty="0" smtClean="0">
                <a:solidFill>
                  <a:schemeClr val="bg1"/>
                </a:solidFill>
                <a:latin typeface="Comic Sans MS" pitchFamily="66" charset="0"/>
              </a:rPr>
              <a:t>site.</a:t>
            </a:r>
            <a:endParaRPr lang="en-GB" altLang="en-GB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Clr>
                <a:srgbClr val="FFFF00"/>
              </a:buClr>
              <a:buFontTx/>
              <a:buChar char="•"/>
            </a:pPr>
            <a:r>
              <a:rPr lang="en-GB" altLang="en-GB" dirty="0">
                <a:solidFill>
                  <a:schemeClr val="bg1"/>
                </a:solidFill>
                <a:latin typeface="Comic Sans MS" pitchFamily="66" charset="0"/>
              </a:rPr>
              <a:t>Intermolecular bonds formed between antagonist and binding </a:t>
            </a:r>
            <a:r>
              <a:rPr lang="en-GB" altLang="en-GB" dirty="0" smtClean="0">
                <a:solidFill>
                  <a:schemeClr val="bg1"/>
                </a:solidFill>
                <a:latin typeface="Comic Sans MS" pitchFamily="66" charset="0"/>
              </a:rPr>
              <a:t>site.</a:t>
            </a:r>
            <a:endParaRPr lang="en-GB" altLang="en-GB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Clr>
                <a:srgbClr val="FFFF00"/>
              </a:buClr>
              <a:buFontTx/>
              <a:buChar char="•"/>
            </a:pPr>
            <a:r>
              <a:rPr lang="en-GB" altLang="en-GB" dirty="0">
                <a:solidFill>
                  <a:schemeClr val="bg1"/>
                </a:solidFill>
                <a:latin typeface="Comic Sans MS" pitchFamily="66" charset="0"/>
              </a:rPr>
              <a:t>Induced fit alters the shape of the </a:t>
            </a:r>
            <a:r>
              <a:rPr lang="en-GB" altLang="en-GB" dirty="0" smtClean="0">
                <a:solidFill>
                  <a:schemeClr val="bg1"/>
                </a:solidFill>
                <a:latin typeface="Comic Sans MS" pitchFamily="66" charset="0"/>
              </a:rPr>
              <a:t>receptor.</a:t>
            </a:r>
            <a:endParaRPr lang="en-GB" altLang="en-GB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Clr>
                <a:srgbClr val="FFFF00"/>
              </a:buClr>
              <a:buFontTx/>
              <a:buChar char="•"/>
            </a:pPr>
            <a:r>
              <a:rPr lang="en-GB" altLang="en-GB" dirty="0">
                <a:solidFill>
                  <a:schemeClr val="bg1"/>
                </a:solidFill>
                <a:latin typeface="Comic Sans MS" pitchFamily="66" charset="0"/>
              </a:rPr>
              <a:t>Binding site is distorted and is not recognised by the </a:t>
            </a:r>
            <a:r>
              <a:rPr lang="en-GB" altLang="en-GB" dirty="0" smtClean="0">
                <a:solidFill>
                  <a:schemeClr val="bg1"/>
                </a:solidFill>
                <a:latin typeface="Comic Sans MS" pitchFamily="66" charset="0"/>
              </a:rPr>
              <a:t>messenger.</a:t>
            </a:r>
            <a:endParaRPr lang="en-GB" altLang="en-GB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Clr>
                <a:srgbClr val="FFFF00"/>
              </a:buClr>
              <a:buFontTx/>
              <a:buChar char="•"/>
            </a:pPr>
            <a:r>
              <a:rPr lang="en-GB" altLang="en-GB" dirty="0">
                <a:solidFill>
                  <a:schemeClr val="bg1"/>
                </a:solidFill>
                <a:latin typeface="Comic Sans MS" pitchFamily="66" charset="0"/>
              </a:rPr>
              <a:t>Increasing messenger concentration does not reverse </a:t>
            </a:r>
            <a:r>
              <a:rPr lang="en-GB" altLang="en-GB" dirty="0" smtClean="0">
                <a:solidFill>
                  <a:schemeClr val="bg1"/>
                </a:solidFill>
                <a:latin typeface="Comic Sans MS" pitchFamily="66" charset="0"/>
              </a:rPr>
              <a:t>antagonism.</a:t>
            </a:r>
            <a:endParaRPr lang="en-GB" alt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pSp>
        <p:nvGrpSpPr>
          <p:cNvPr id="216068" name="Group 4"/>
          <p:cNvGrpSpPr>
            <a:grpSpLocks/>
          </p:cNvGrpSpPr>
          <p:nvPr/>
        </p:nvGrpSpPr>
        <p:grpSpPr bwMode="auto">
          <a:xfrm>
            <a:off x="2514600" y="1600200"/>
            <a:ext cx="1598613" cy="798513"/>
            <a:chOff x="4531" y="3246"/>
            <a:chExt cx="1007" cy="503"/>
          </a:xfrm>
        </p:grpSpPr>
        <p:sp>
          <p:nvSpPr>
            <p:cNvPr id="216069" name="Line 5"/>
            <p:cNvSpPr>
              <a:spLocks noChangeShapeType="1"/>
            </p:cNvSpPr>
            <p:nvPr/>
          </p:nvSpPr>
          <p:spPr bwMode="auto">
            <a:xfrm>
              <a:off x="4879" y="3304"/>
              <a:ext cx="110" cy="1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70" name="Line 6"/>
            <p:cNvSpPr>
              <a:spLocks noChangeShapeType="1"/>
            </p:cNvSpPr>
            <p:nvPr/>
          </p:nvSpPr>
          <p:spPr bwMode="auto">
            <a:xfrm flipH="1">
              <a:off x="5093" y="3304"/>
              <a:ext cx="109" cy="11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71" name="Line 7"/>
            <p:cNvSpPr>
              <a:spLocks noChangeShapeType="1"/>
            </p:cNvSpPr>
            <p:nvPr/>
          </p:nvSpPr>
          <p:spPr bwMode="auto">
            <a:xfrm flipV="1">
              <a:off x="4763" y="3304"/>
              <a:ext cx="71" cy="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72" name="Line 8"/>
            <p:cNvSpPr>
              <a:spLocks noChangeShapeType="1"/>
            </p:cNvSpPr>
            <p:nvPr/>
          </p:nvSpPr>
          <p:spPr bwMode="auto">
            <a:xfrm flipV="1">
              <a:off x="4795" y="3362"/>
              <a:ext cx="110" cy="10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73" name="Line 9"/>
            <p:cNvSpPr>
              <a:spLocks noChangeShapeType="1"/>
            </p:cNvSpPr>
            <p:nvPr/>
          </p:nvSpPr>
          <p:spPr bwMode="auto">
            <a:xfrm flipH="1">
              <a:off x="4757" y="3465"/>
              <a:ext cx="38" cy="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74" name="Line 10"/>
            <p:cNvSpPr>
              <a:spLocks noChangeShapeType="1"/>
            </p:cNvSpPr>
            <p:nvPr/>
          </p:nvSpPr>
          <p:spPr bwMode="auto">
            <a:xfrm flipH="1">
              <a:off x="4673" y="3381"/>
              <a:ext cx="90" cy="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75" name="Line 11"/>
            <p:cNvSpPr>
              <a:spLocks noChangeShapeType="1"/>
            </p:cNvSpPr>
            <p:nvPr/>
          </p:nvSpPr>
          <p:spPr bwMode="auto">
            <a:xfrm flipH="1">
              <a:off x="4815" y="3433"/>
              <a:ext cx="129" cy="12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76" name="Line 12"/>
            <p:cNvSpPr>
              <a:spLocks noChangeShapeType="1"/>
            </p:cNvSpPr>
            <p:nvPr/>
          </p:nvSpPr>
          <p:spPr bwMode="auto">
            <a:xfrm flipV="1">
              <a:off x="4989" y="3304"/>
              <a:ext cx="129" cy="18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77" name="Line 13"/>
            <p:cNvSpPr>
              <a:spLocks noChangeShapeType="1"/>
            </p:cNvSpPr>
            <p:nvPr/>
          </p:nvSpPr>
          <p:spPr bwMode="auto">
            <a:xfrm flipV="1">
              <a:off x="4976" y="3594"/>
              <a:ext cx="155" cy="1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78" name="Line 14"/>
            <p:cNvSpPr>
              <a:spLocks noChangeShapeType="1"/>
            </p:cNvSpPr>
            <p:nvPr/>
          </p:nvSpPr>
          <p:spPr bwMode="auto">
            <a:xfrm flipV="1">
              <a:off x="5106" y="3511"/>
              <a:ext cx="226" cy="23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79" name="Line 15"/>
            <p:cNvSpPr>
              <a:spLocks noChangeShapeType="1"/>
            </p:cNvSpPr>
            <p:nvPr/>
          </p:nvSpPr>
          <p:spPr bwMode="auto">
            <a:xfrm flipH="1">
              <a:off x="4563" y="3381"/>
              <a:ext cx="84" cy="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6080" name="Group 16"/>
            <p:cNvGrpSpPr>
              <a:grpSpLocks/>
            </p:cNvGrpSpPr>
            <p:nvPr/>
          </p:nvGrpSpPr>
          <p:grpSpPr bwMode="auto">
            <a:xfrm>
              <a:off x="5038" y="3436"/>
              <a:ext cx="483" cy="175"/>
              <a:chOff x="1684" y="2060"/>
              <a:chExt cx="599" cy="216"/>
            </a:xfrm>
          </p:grpSpPr>
          <p:sp>
            <p:nvSpPr>
              <p:cNvPr id="216081" name="Rectangle 17"/>
              <p:cNvSpPr>
                <a:spLocks noChangeArrowheads="1"/>
              </p:cNvSpPr>
              <p:nvPr/>
            </p:nvSpPr>
            <p:spPr bwMode="auto">
              <a:xfrm>
                <a:off x="1684" y="2060"/>
                <a:ext cx="599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GB" sz="1000">
                    <a:solidFill>
                      <a:srgbClr val="000000"/>
                    </a:solidFill>
                    <a:latin typeface="Times" pitchFamily="18" charset="0"/>
                  </a:rPr>
                  <a:t>ACTIVE SITE</a:t>
                </a:r>
                <a:endParaRPr lang="en-GB" altLang="en-GB" sz="1000">
                  <a:latin typeface="Times" pitchFamily="18" charset="0"/>
                </a:endParaRPr>
              </a:p>
            </p:txBody>
          </p:sp>
          <p:sp>
            <p:nvSpPr>
              <p:cNvPr id="216082" name="Rectangle 18"/>
              <p:cNvSpPr>
                <a:spLocks noChangeArrowheads="1"/>
              </p:cNvSpPr>
              <p:nvPr/>
            </p:nvSpPr>
            <p:spPr bwMode="auto">
              <a:xfrm>
                <a:off x="1684" y="2158"/>
                <a:ext cx="310" cy="1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altLang="en-GB" sz="1000">
                    <a:solidFill>
                      <a:srgbClr val="000000"/>
                    </a:solidFill>
                    <a:latin typeface="Times" pitchFamily="18" charset="0"/>
                  </a:rPr>
                  <a:t>  (open)</a:t>
                </a:r>
                <a:endParaRPr lang="en-GB" altLang="en-GB" sz="1000">
                  <a:latin typeface="Times" pitchFamily="18" charset="0"/>
                </a:endParaRPr>
              </a:p>
            </p:txBody>
          </p:sp>
        </p:grpSp>
        <p:sp>
          <p:nvSpPr>
            <p:cNvPr id="216083" name="Rectangle 19"/>
            <p:cNvSpPr>
              <a:spLocks noChangeArrowheads="1"/>
            </p:cNvSpPr>
            <p:nvPr/>
          </p:nvSpPr>
          <p:spPr bwMode="auto">
            <a:xfrm>
              <a:off x="4762" y="3574"/>
              <a:ext cx="33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en-GB" sz="1000">
                  <a:solidFill>
                    <a:srgbClr val="000000"/>
                  </a:solidFill>
                  <a:latin typeface="Times" pitchFamily="18" charset="0"/>
                </a:rPr>
                <a:t>ENZYME</a:t>
              </a:r>
              <a:endParaRPr lang="en-GB" altLang="en-GB" sz="1000">
                <a:latin typeface="Times" pitchFamily="18" charset="0"/>
              </a:endParaRPr>
            </a:p>
          </p:txBody>
        </p:sp>
        <p:sp>
          <p:nvSpPr>
            <p:cNvPr id="216084" name="Oval 20"/>
            <p:cNvSpPr>
              <a:spLocks noChangeArrowheads="1"/>
            </p:cNvSpPr>
            <p:nvPr/>
          </p:nvSpPr>
          <p:spPr bwMode="auto">
            <a:xfrm>
              <a:off x="4531" y="3276"/>
              <a:ext cx="1007" cy="473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85" name="Text Box 21"/>
            <p:cNvSpPr txBox="1">
              <a:spLocks noChangeArrowheads="1"/>
            </p:cNvSpPr>
            <p:nvPr/>
          </p:nvSpPr>
          <p:spPr bwMode="auto">
            <a:xfrm>
              <a:off x="4838" y="3511"/>
              <a:ext cx="52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sz="1400">
                  <a:solidFill>
                    <a:srgbClr val="000000"/>
                  </a:solidFill>
                  <a:latin typeface="Times" pitchFamily="18" charset="0"/>
                </a:rPr>
                <a:t>Receptor</a:t>
              </a:r>
              <a:endParaRPr lang="en-GB" altLang="en-GB" sz="1000">
                <a:solidFill>
                  <a:srgbClr val="000000"/>
                </a:solidFill>
                <a:latin typeface="Times" pitchFamily="18" charset="0"/>
              </a:endParaRPr>
            </a:p>
          </p:txBody>
        </p:sp>
        <p:sp>
          <p:nvSpPr>
            <p:cNvPr id="216086" name="AutoShape 22"/>
            <p:cNvSpPr>
              <a:spLocks noChangeArrowheads="1"/>
            </p:cNvSpPr>
            <p:nvPr/>
          </p:nvSpPr>
          <p:spPr bwMode="auto">
            <a:xfrm flipV="1">
              <a:off x="4881" y="3268"/>
              <a:ext cx="310" cy="233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87" name="Rectangle 23"/>
            <p:cNvSpPr>
              <a:spLocks noChangeArrowheads="1"/>
            </p:cNvSpPr>
            <p:nvPr/>
          </p:nvSpPr>
          <p:spPr bwMode="auto">
            <a:xfrm>
              <a:off x="4879" y="3246"/>
              <a:ext cx="349" cy="3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88" name="Oval 24"/>
            <p:cNvSpPr>
              <a:spLocks noChangeArrowheads="1"/>
            </p:cNvSpPr>
            <p:nvPr/>
          </p:nvSpPr>
          <p:spPr bwMode="auto">
            <a:xfrm>
              <a:off x="4569" y="3556"/>
              <a:ext cx="172" cy="171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89" name="Freeform 25"/>
            <p:cNvSpPr>
              <a:spLocks/>
            </p:cNvSpPr>
            <p:nvPr/>
          </p:nvSpPr>
          <p:spPr bwMode="auto">
            <a:xfrm>
              <a:off x="4555" y="3611"/>
              <a:ext cx="173" cy="134"/>
            </a:xfrm>
            <a:custGeom>
              <a:avLst/>
              <a:gdLst>
                <a:gd name="T0" fmla="*/ 18 w 214"/>
                <a:gd name="T1" fmla="*/ 0 h 166"/>
                <a:gd name="T2" fmla="*/ 38 w 214"/>
                <a:gd name="T3" fmla="*/ 12 h 166"/>
                <a:gd name="T4" fmla="*/ 194 w 214"/>
                <a:gd name="T5" fmla="*/ 106 h 166"/>
                <a:gd name="T6" fmla="*/ 214 w 214"/>
                <a:gd name="T7" fmla="*/ 120 h 166"/>
                <a:gd name="T8" fmla="*/ 112 w 214"/>
                <a:gd name="T9" fmla="*/ 166 h 166"/>
                <a:gd name="T10" fmla="*/ 24 w 214"/>
                <a:gd name="T11" fmla="*/ 108 h 166"/>
                <a:gd name="T12" fmla="*/ 0 w 214"/>
                <a:gd name="T13" fmla="*/ 32 h 166"/>
                <a:gd name="T14" fmla="*/ 18 w 214"/>
                <a:gd name="T1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4" h="166">
                  <a:moveTo>
                    <a:pt x="18" y="0"/>
                  </a:moveTo>
                  <a:lnTo>
                    <a:pt x="38" y="12"/>
                  </a:lnTo>
                  <a:lnTo>
                    <a:pt x="194" y="106"/>
                  </a:lnTo>
                  <a:lnTo>
                    <a:pt x="214" y="120"/>
                  </a:lnTo>
                  <a:lnTo>
                    <a:pt x="112" y="166"/>
                  </a:lnTo>
                  <a:lnTo>
                    <a:pt x="24" y="108"/>
                  </a:lnTo>
                  <a:lnTo>
                    <a:pt x="0" y="3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6090" name="Group 26"/>
          <p:cNvGrpSpPr>
            <a:grpSpLocks/>
          </p:cNvGrpSpPr>
          <p:nvPr/>
        </p:nvGrpSpPr>
        <p:grpSpPr bwMode="auto">
          <a:xfrm>
            <a:off x="1320800" y="2266950"/>
            <a:ext cx="1341438" cy="654050"/>
            <a:chOff x="960" y="1556"/>
            <a:chExt cx="845" cy="412"/>
          </a:xfrm>
        </p:grpSpPr>
        <p:sp>
          <p:nvSpPr>
            <p:cNvPr id="216091" name="Text Box 27"/>
            <p:cNvSpPr txBox="1">
              <a:spLocks noChangeArrowheads="1"/>
            </p:cNvSpPr>
            <p:nvPr/>
          </p:nvSpPr>
          <p:spPr bwMode="auto">
            <a:xfrm>
              <a:off x="960" y="1602"/>
              <a:ext cx="64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sz="1600" b="1">
                  <a:solidFill>
                    <a:srgbClr val="FF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itchFamily="18" charset="0"/>
                </a:rPr>
                <a:t>Allosteric</a:t>
              </a:r>
            </a:p>
            <a:p>
              <a:r>
                <a:rPr lang="en-GB" altLang="en-GB" sz="1600" b="1">
                  <a:solidFill>
                    <a:srgbClr val="FF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itchFamily="18" charset="0"/>
                </a:rPr>
                <a:t>site</a:t>
              </a:r>
              <a:endParaRPr lang="en-GB" altLang="en-GB" sz="1600" b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18" charset="0"/>
              </a:endParaRPr>
            </a:p>
          </p:txBody>
        </p:sp>
        <p:sp>
          <p:nvSpPr>
            <p:cNvPr id="216092" name="Line 28"/>
            <p:cNvSpPr>
              <a:spLocks noChangeShapeType="1"/>
            </p:cNvSpPr>
            <p:nvPr/>
          </p:nvSpPr>
          <p:spPr bwMode="auto">
            <a:xfrm flipV="1">
              <a:off x="1547" y="1556"/>
              <a:ext cx="258" cy="158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6093" name="Group 29"/>
          <p:cNvGrpSpPr>
            <a:grpSpLocks/>
          </p:cNvGrpSpPr>
          <p:nvPr/>
        </p:nvGrpSpPr>
        <p:grpSpPr bwMode="auto">
          <a:xfrm>
            <a:off x="2887663" y="866775"/>
            <a:ext cx="1219200" cy="950913"/>
            <a:chOff x="1579" y="546"/>
            <a:chExt cx="768" cy="599"/>
          </a:xfrm>
        </p:grpSpPr>
        <p:sp>
          <p:nvSpPr>
            <p:cNvPr id="216094" name="Text Box 30"/>
            <p:cNvSpPr txBox="1">
              <a:spLocks noChangeArrowheads="1"/>
            </p:cNvSpPr>
            <p:nvPr/>
          </p:nvSpPr>
          <p:spPr bwMode="auto">
            <a:xfrm>
              <a:off x="1579" y="546"/>
              <a:ext cx="7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sz="1600" b="1">
                  <a:solidFill>
                    <a:srgbClr val="FF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itchFamily="18" charset="0"/>
                </a:rPr>
                <a:t>Binding site</a:t>
              </a:r>
              <a:endParaRPr lang="en-GB" altLang="en-GB" sz="1600" b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18" charset="0"/>
              </a:endParaRPr>
            </a:p>
          </p:txBody>
        </p:sp>
        <p:sp>
          <p:nvSpPr>
            <p:cNvPr id="216095" name="Line 31"/>
            <p:cNvSpPr>
              <a:spLocks noChangeShapeType="1"/>
            </p:cNvSpPr>
            <p:nvPr/>
          </p:nvSpPr>
          <p:spPr bwMode="auto">
            <a:xfrm flipH="1" flipV="1">
              <a:off x="1837" y="776"/>
              <a:ext cx="15" cy="369"/>
            </a:xfrm>
            <a:prstGeom prst="line">
              <a:avLst/>
            </a:prstGeom>
            <a:noFill/>
            <a:ln w="19050">
              <a:solidFill>
                <a:srgbClr val="FF66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6096" name="Group 32"/>
          <p:cNvGrpSpPr>
            <a:grpSpLocks/>
          </p:cNvGrpSpPr>
          <p:nvPr/>
        </p:nvGrpSpPr>
        <p:grpSpPr bwMode="auto">
          <a:xfrm>
            <a:off x="4343400" y="762000"/>
            <a:ext cx="3019425" cy="1970088"/>
            <a:chOff x="2496" y="480"/>
            <a:chExt cx="1902" cy="1241"/>
          </a:xfrm>
        </p:grpSpPr>
        <p:sp>
          <p:nvSpPr>
            <p:cNvPr id="216097" name="Line 33"/>
            <p:cNvSpPr>
              <a:spLocks noChangeShapeType="1"/>
            </p:cNvSpPr>
            <p:nvPr/>
          </p:nvSpPr>
          <p:spPr bwMode="auto">
            <a:xfrm>
              <a:off x="3567" y="1108"/>
              <a:ext cx="100" cy="2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98" name="Line 34"/>
            <p:cNvSpPr>
              <a:spLocks noChangeShapeType="1"/>
            </p:cNvSpPr>
            <p:nvPr/>
          </p:nvSpPr>
          <p:spPr bwMode="auto">
            <a:xfrm flipH="1">
              <a:off x="3761" y="1108"/>
              <a:ext cx="99" cy="15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99" name="Line 35"/>
            <p:cNvSpPr>
              <a:spLocks noChangeShapeType="1"/>
            </p:cNvSpPr>
            <p:nvPr/>
          </p:nvSpPr>
          <p:spPr bwMode="auto">
            <a:xfrm flipV="1">
              <a:off x="3462" y="1108"/>
              <a:ext cx="65" cy="10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00" name="Line 36"/>
            <p:cNvSpPr>
              <a:spLocks noChangeShapeType="1"/>
            </p:cNvSpPr>
            <p:nvPr/>
          </p:nvSpPr>
          <p:spPr bwMode="auto">
            <a:xfrm flipV="1">
              <a:off x="3491" y="1184"/>
              <a:ext cx="100" cy="1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01" name="Line 37"/>
            <p:cNvSpPr>
              <a:spLocks noChangeShapeType="1"/>
            </p:cNvSpPr>
            <p:nvPr/>
          </p:nvSpPr>
          <p:spPr bwMode="auto">
            <a:xfrm flipH="1">
              <a:off x="3457" y="1320"/>
              <a:ext cx="34" cy="5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02" name="Line 38"/>
            <p:cNvSpPr>
              <a:spLocks noChangeShapeType="1"/>
            </p:cNvSpPr>
            <p:nvPr/>
          </p:nvSpPr>
          <p:spPr bwMode="auto">
            <a:xfrm flipH="1">
              <a:off x="3381" y="1209"/>
              <a:ext cx="81" cy="1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03" name="Line 39"/>
            <p:cNvSpPr>
              <a:spLocks noChangeShapeType="1"/>
            </p:cNvSpPr>
            <p:nvPr/>
          </p:nvSpPr>
          <p:spPr bwMode="auto">
            <a:xfrm flipH="1">
              <a:off x="3509" y="1278"/>
              <a:ext cx="117" cy="16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04" name="Line 40"/>
            <p:cNvSpPr>
              <a:spLocks noChangeShapeType="1"/>
            </p:cNvSpPr>
            <p:nvPr/>
          </p:nvSpPr>
          <p:spPr bwMode="auto">
            <a:xfrm flipV="1">
              <a:off x="3667" y="1108"/>
              <a:ext cx="117" cy="24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05" name="Line 41"/>
            <p:cNvSpPr>
              <a:spLocks noChangeShapeType="1"/>
            </p:cNvSpPr>
            <p:nvPr/>
          </p:nvSpPr>
          <p:spPr bwMode="auto">
            <a:xfrm flipV="1">
              <a:off x="3655" y="1490"/>
              <a:ext cx="141" cy="19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06" name="Line 42"/>
            <p:cNvSpPr>
              <a:spLocks noChangeShapeType="1"/>
            </p:cNvSpPr>
            <p:nvPr/>
          </p:nvSpPr>
          <p:spPr bwMode="auto">
            <a:xfrm flipV="1">
              <a:off x="3773" y="1381"/>
              <a:ext cx="205" cy="3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07" name="Line 43"/>
            <p:cNvSpPr>
              <a:spLocks noChangeShapeType="1"/>
            </p:cNvSpPr>
            <p:nvPr/>
          </p:nvSpPr>
          <p:spPr bwMode="auto">
            <a:xfrm flipH="1">
              <a:off x="3281" y="1209"/>
              <a:ext cx="76" cy="11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08" name="Rectangle 44"/>
            <p:cNvSpPr>
              <a:spLocks noChangeArrowheads="1"/>
            </p:cNvSpPr>
            <p:nvPr/>
          </p:nvSpPr>
          <p:spPr bwMode="auto">
            <a:xfrm>
              <a:off x="3711" y="1386"/>
              <a:ext cx="250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en-GB" sz="1000">
                  <a:solidFill>
                    <a:srgbClr val="000000"/>
                  </a:solidFill>
                  <a:latin typeface="Times" pitchFamily="18" charset="0"/>
                </a:rPr>
                <a:t>  (open)</a:t>
              </a:r>
              <a:endParaRPr lang="en-GB" altLang="en-GB" sz="1000">
                <a:latin typeface="Times" pitchFamily="18" charset="0"/>
              </a:endParaRPr>
            </a:p>
          </p:txBody>
        </p:sp>
        <p:sp>
          <p:nvSpPr>
            <p:cNvPr id="216109" name="Rectangle 45"/>
            <p:cNvSpPr>
              <a:spLocks noChangeArrowheads="1"/>
            </p:cNvSpPr>
            <p:nvPr/>
          </p:nvSpPr>
          <p:spPr bwMode="auto">
            <a:xfrm>
              <a:off x="3461" y="1464"/>
              <a:ext cx="33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GB" altLang="en-GB" sz="1000">
                  <a:solidFill>
                    <a:srgbClr val="000000"/>
                  </a:solidFill>
                  <a:latin typeface="Times" pitchFamily="18" charset="0"/>
                </a:rPr>
                <a:t>ENZYME</a:t>
              </a:r>
              <a:endParaRPr lang="en-GB" altLang="en-GB" sz="1000">
                <a:latin typeface="Times" pitchFamily="18" charset="0"/>
              </a:endParaRPr>
            </a:p>
          </p:txBody>
        </p:sp>
        <p:sp>
          <p:nvSpPr>
            <p:cNvPr id="216110" name="Oval 46"/>
            <p:cNvSpPr>
              <a:spLocks noChangeArrowheads="1"/>
            </p:cNvSpPr>
            <p:nvPr/>
          </p:nvSpPr>
          <p:spPr bwMode="auto">
            <a:xfrm>
              <a:off x="3245" y="1063"/>
              <a:ext cx="912" cy="624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11" name="Text Box 47"/>
            <p:cNvSpPr txBox="1">
              <a:spLocks noChangeArrowheads="1"/>
            </p:cNvSpPr>
            <p:nvPr/>
          </p:nvSpPr>
          <p:spPr bwMode="auto">
            <a:xfrm>
              <a:off x="3530" y="1390"/>
              <a:ext cx="52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sz="1400">
                  <a:solidFill>
                    <a:srgbClr val="000000"/>
                  </a:solidFill>
                  <a:latin typeface="Times" pitchFamily="18" charset="0"/>
                </a:rPr>
                <a:t>Receptor</a:t>
              </a:r>
              <a:endParaRPr lang="en-GB" altLang="en-GB" sz="1000">
                <a:solidFill>
                  <a:srgbClr val="000000"/>
                </a:solidFill>
                <a:latin typeface="Times" pitchFamily="18" charset="0"/>
              </a:endParaRPr>
            </a:p>
          </p:txBody>
        </p:sp>
        <p:sp>
          <p:nvSpPr>
            <p:cNvPr id="216112" name="AutoShape 48"/>
            <p:cNvSpPr>
              <a:spLocks noChangeArrowheads="1"/>
            </p:cNvSpPr>
            <p:nvPr/>
          </p:nvSpPr>
          <p:spPr bwMode="auto">
            <a:xfrm flipV="1">
              <a:off x="3651" y="1047"/>
              <a:ext cx="130" cy="308"/>
            </a:xfrm>
            <a:prstGeom prst="triangle">
              <a:avLst>
                <a:gd name="adj" fmla="val 500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13" name="Rectangle 49"/>
            <p:cNvSpPr>
              <a:spLocks noChangeArrowheads="1"/>
            </p:cNvSpPr>
            <p:nvPr/>
          </p:nvSpPr>
          <p:spPr bwMode="auto">
            <a:xfrm>
              <a:off x="3564" y="1015"/>
              <a:ext cx="316" cy="51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14" name="Oval 50"/>
            <p:cNvSpPr>
              <a:spLocks noChangeArrowheads="1"/>
            </p:cNvSpPr>
            <p:nvPr/>
          </p:nvSpPr>
          <p:spPr bwMode="auto">
            <a:xfrm>
              <a:off x="3264" y="1440"/>
              <a:ext cx="178" cy="226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15" name="Freeform 51"/>
            <p:cNvSpPr>
              <a:spLocks/>
            </p:cNvSpPr>
            <p:nvPr/>
          </p:nvSpPr>
          <p:spPr bwMode="auto">
            <a:xfrm>
              <a:off x="3212" y="1464"/>
              <a:ext cx="231" cy="234"/>
            </a:xfrm>
            <a:custGeom>
              <a:avLst/>
              <a:gdLst>
                <a:gd name="T0" fmla="*/ 18 w 214"/>
                <a:gd name="T1" fmla="*/ 0 h 166"/>
                <a:gd name="T2" fmla="*/ 38 w 214"/>
                <a:gd name="T3" fmla="*/ 12 h 166"/>
                <a:gd name="T4" fmla="*/ 194 w 214"/>
                <a:gd name="T5" fmla="*/ 106 h 166"/>
                <a:gd name="T6" fmla="*/ 214 w 214"/>
                <a:gd name="T7" fmla="*/ 120 h 166"/>
                <a:gd name="T8" fmla="*/ 112 w 214"/>
                <a:gd name="T9" fmla="*/ 166 h 166"/>
                <a:gd name="T10" fmla="*/ 24 w 214"/>
                <a:gd name="T11" fmla="*/ 108 h 166"/>
                <a:gd name="T12" fmla="*/ 0 w 214"/>
                <a:gd name="T13" fmla="*/ 32 h 166"/>
                <a:gd name="T14" fmla="*/ 18 w 214"/>
                <a:gd name="T15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4" h="166">
                  <a:moveTo>
                    <a:pt x="18" y="0"/>
                  </a:moveTo>
                  <a:lnTo>
                    <a:pt x="38" y="12"/>
                  </a:lnTo>
                  <a:lnTo>
                    <a:pt x="194" y="106"/>
                  </a:lnTo>
                  <a:lnTo>
                    <a:pt x="214" y="120"/>
                  </a:lnTo>
                  <a:lnTo>
                    <a:pt x="112" y="166"/>
                  </a:lnTo>
                  <a:lnTo>
                    <a:pt x="24" y="108"/>
                  </a:lnTo>
                  <a:lnTo>
                    <a:pt x="0" y="3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6116" name="Group 52"/>
            <p:cNvGrpSpPr>
              <a:grpSpLocks/>
            </p:cNvGrpSpPr>
            <p:nvPr/>
          </p:nvGrpSpPr>
          <p:grpSpPr bwMode="auto">
            <a:xfrm>
              <a:off x="3120" y="1468"/>
              <a:ext cx="308" cy="253"/>
              <a:chOff x="3072" y="1728"/>
              <a:chExt cx="308" cy="253"/>
            </a:xfrm>
          </p:grpSpPr>
          <p:grpSp>
            <p:nvGrpSpPr>
              <p:cNvPr id="216117" name="Group 53"/>
              <p:cNvGrpSpPr>
                <a:grpSpLocks/>
              </p:cNvGrpSpPr>
              <p:nvPr/>
            </p:nvGrpSpPr>
            <p:grpSpPr bwMode="auto">
              <a:xfrm>
                <a:off x="3072" y="1728"/>
                <a:ext cx="308" cy="253"/>
                <a:chOff x="914" y="2612"/>
                <a:chExt cx="382" cy="314"/>
              </a:xfrm>
            </p:grpSpPr>
            <p:sp>
              <p:nvSpPr>
                <p:cNvPr id="216118" name="Oval 54"/>
                <p:cNvSpPr>
                  <a:spLocks noChangeArrowheads="1"/>
                </p:cNvSpPr>
                <p:nvPr/>
              </p:nvSpPr>
              <p:spPr bwMode="auto">
                <a:xfrm>
                  <a:off x="1084" y="2612"/>
                  <a:ext cx="212" cy="21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119" name="Freeform 55"/>
                <p:cNvSpPr>
                  <a:spLocks/>
                </p:cNvSpPr>
                <p:nvPr/>
              </p:nvSpPr>
              <p:spPr bwMode="auto">
                <a:xfrm>
                  <a:off x="914" y="2724"/>
                  <a:ext cx="244" cy="202"/>
                </a:xfrm>
                <a:custGeom>
                  <a:avLst/>
                  <a:gdLst>
                    <a:gd name="T0" fmla="*/ 0 w 244"/>
                    <a:gd name="T1" fmla="*/ 108 h 202"/>
                    <a:gd name="T2" fmla="*/ 170 w 244"/>
                    <a:gd name="T3" fmla="*/ 0 h 202"/>
                    <a:gd name="T4" fmla="*/ 244 w 244"/>
                    <a:gd name="T5" fmla="*/ 94 h 202"/>
                    <a:gd name="T6" fmla="*/ 64 w 244"/>
                    <a:gd name="T7" fmla="*/ 202 h 202"/>
                    <a:gd name="T8" fmla="*/ 0 w 244"/>
                    <a:gd name="T9" fmla="*/ 108 h 2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4" h="202">
                      <a:moveTo>
                        <a:pt x="0" y="108"/>
                      </a:moveTo>
                      <a:lnTo>
                        <a:pt x="170" y="0"/>
                      </a:lnTo>
                      <a:lnTo>
                        <a:pt x="244" y="94"/>
                      </a:lnTo>
                      <a:lnTo>
                        <a:pt x="64" y="202"/>
                      </a:lnTo>
                      <a:lnTo>
                        <a:pt x="0" y="10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6120" name="Freeform 56"/>
              <p:cNvSpPr>
                <a:spLocks/>
              </p:cNvSpPr>
              <p:nvPr/>
            </p:nvSpPr>
            <p:spPr bwMode="auto">
              <a:xfrm>
                <a:off x="3203" y="1809"/>
                <a:ext cx="69" cy="82"/>
              </a:xfrm>
              <a:custGeom>
                <a:avLst/>
                <a:gdLst>
                  <a:gd name="T0" fmla="*/ 0 w 86"/>
                  <a:gd name="T1" fmla="*/ 22 h 102"/>
                  <a:gd name="T2" fmla="*/ 12 w 86"/>
                  <a:gd name="T3" fmla="*/ 0 h 102"/>
                  <a:gd name="T4" fmla="*/ 86 w 86"/>
                  <a:gd name="T5" fmla="*/ 100 h 102"/>
                  <a:gd name="T6" fmla="*/ 60 w 86"/>
                  <a:gd name="T7" fmla="*/ 102 h 102"/>
                  <a:gd name="T8" fmla="*/ 0 w 86"/>
                  <a:gd name="T9" fmla="*/ 2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102">
                    <a:moveTo>
                      <a:pt x="0" y="22"/>
                    </a:moveTo>
                    <a:lnTo>
                      <a:pt x="12" y="0"/>
                    </a:lnTo>
                    <a:lnTo>
                      <a:pt x="86" y="100"/>
                    </a:lnTo>
                    <a:lnTo>
                      <a:pt x="60" y="102"/>
                    </a:lnTo>
                    <a:lnTo>
                      <a:pt x="0" y="2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216121" name="Picture 5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0" y="1258"/>
              <a:ext cx="484" cy="2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6122" name="Text Box 58"/>
            <p:cNvSpPr txBox="1">
              <a:spLocks noChangeArrowheads="1"/>
            </p:cNvSpPr>
            <p:nvPr/>
          </p:nvSpPr>
          <p:spPr bwMode="auto">
            <a:xfrm>
              <a:off x="2496" y="914"/>
              <a:ext cx="60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sz="1600" b="1" dirty="0">
                  <a:solidFill>
                    <a:srgbClr val="FFFF99"/>
                  </a:solidFill>
                </a:rPr>
                <a:t>Induced</a:t>
              </a:r>
            </a:p>
            <a:p>
              <a:r>
                <a:rPr lang="en-GB" altLang="en-GB" sz="1600" b="1" dirty="0">
                  <a:solidFill>
                    <a:srgbClr val="FFFF99"/>
                  </a:solidFill>
                </a:rPr>
                <a:t>fit</a:t>
              </a:r>
            </a:p>
          </p:txBody>
        </p:sp>
        <p:grpSp>
          <p:nvGrpSpPr>
            <p:cNvPr id="216123" name="Group 59"/>
            <p:cNvGrpSpPr>
              <a:grpSpLocks/>
            </p:cNvGrpSpPr>
            <p:nvPr/>
          </p:nvGrpSpPr>
          <p:grpSpPr bwMode="auto">
            <a:xfrm>
              <a:off x="3456" y="480"/>
              <a:ext cx="942" cy="591"/>
              <a:chOff x="3456" y="480"/>
              <a:chExt cx="942" cy="591"/>
            </a:xfrm>
          </p:grpSpPr>
          <p:sp>
            <p:nvSpPr>
              <p:cNvPr id="216124" name="Text Box 60"/>
              <p:cNvSpPr txBox="1">
                <a:spLocks noChangeArrowheads="1"/>
              </p:cNvSpPr>
              <p:nvPr/>
            </p:nvSpPr>
            <p:spPr bwMode="auto">
              <a:xfrm>
                <a:off x="3456" y="480"/>
                <a:ext cx="942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altLang="en-GB" sz="1600" b="1">
                    <a:solidFill>
                      <a:srgbClr val="FF66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" pitchFamily="18" charset="0"/>
                  </a:rPr>
                  <a:t>Binding site</a:t>
                </a:r>
              </a:p>
              <a:p>
                <a:r>
                  <a:rPr lang="en-GB" altLang="en-GB" sz="1600" b="1">
                    <a:solidFill>
                      <a:srgbClr val="FF66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" pitchFamily="18" charset="0"/>
                  </a:rPr>
                  <a:t>unrecognisable</a:t>
                </a:r>
                <a:endParaRPr lang="en-GB" altLang="en-GB" sz="16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18" charset="0"/>
                </a:endParaRPr>
              </a:p>
            </p:txBody>
          </p:sp>
          <p:sp>
            <p:nvSpPr>
              <p:cNvPr id="216125" name="Line 61"/>
              <p:cNvSpPr>
                <a:spLocks noChangeShapeType="1"/>
              </p:cNvSpPr>
              <p:nvPr/>
            </p:nvSpPr>
            <p:spPr bwMode="auto">
              <a:xfrm flipV="1">
                <a:off x="3743" y="864"/>
                <a:ext cx="1" cy="207"/>
              </a:xfrm>
              <a:prstGeom prst="line">
                <a:avLst/>
              </a:prstGeom>
              <a:noFill/>
              <a:ln w="19050">
                <a:solidFill>
                  <a:srgbClr val="FF66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16126" name="Group 62"/>
          <p:cNvGrpSpPr>
            <a:grpSpLocks/>
          </p:cNvGrpSpPr>
          <p:nvPr/>
        </p:nvGrpSpPr>
        <p:grpSpPr bwMode="auto">
          <a:xfrm>
            <a:off x="2286000" y="2438400"/>
            <a:ext cx="1219200" cy="1289050"/>
            <a:chOff x="1200" y="1536"/>
            <a:chExt cx="768" cy="812"/>
          </a:xfrm>
        </p:grpSpPr>
        <p:sp>
          <p:nvSpPr>
            <p:cNvPr id="216127" name="Line 63"/>
            <p:cNvSpPr>
              <a:spLocks noChangeShapeType="1"/>
            </p:cNvSpPr>
            <p:nvPr/>
          </p:nvSpPr>
          <p:spPr bwMode="auto">
            <a:xfrm flipH="1" flipV="1">
              <a:off x="1457" y="1536"/>
              <a:ext cx="8" cy="28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28" name="Text Box 64"/>
            <p:cNvSpPr txBox="1">
              <a:spLocks noChangeArrowheads="1"/>
            </p:cNvSpPr>
            <p:nvPr/>
          </p:nvSpPr>
          <p:spPr bwMode="auto">
            <a:xfrm>
              <a:off x="1200" y="2136"/>
              <a:ext cx="76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sz="1600" b="1">
                  <a:solidFill>
                    <a:srgbClr val="CC0000"/>
                  </a:solidFill>
                </a:rPr>
                <a:t>Antagonist</a:t>
              </a:r>
            </a:p>
          </p:txBody>
        </p:sp>
        <p:grpSp>
          <p:nvGrpSpPr>
            <p:cNvPr id="216129" name="Group 65"/>
            <p:cNvGrpSpPr>
              <a:grpSpLocks/>
            </p:cNvGrpSpPr>
            <p:nvPr/>
          </p:nvGrpSpPr>
          <p:grpSpPr bwMode="auto">
            <a:xfrm rot="-3407822">
              <a:off x="1317" y="1899"/>
              <a:ext cx="308" cy="253"/>
              <a:chOff x="914" y="2612"/>
              <a:chExt cx="382" cy="314"/>
            </a:xfrm>
          </p:grpSpPr>
          <p:grpSp>
            <p:nvGrpSpPr>
              <p:cNvPr id="216130" name="Group 66"/>
              <p:cNvGrpSpPr>
                <a:grpSpLocks/>
              </p:cNvGrpSpPr>
              <p:nvPr/>
            </p:nvGrpSpPr>
            <p:grpSpPr bwMode="auto">
              <a:xfrm>
                <a:off x="914" y="2612"/>
                <a:ext cx="382" cy="314"/>
                <a:chOff x="914" y="2612"/>
                <a:chExt cx="382" cy="314"/>
              </a:xfrm>
            </p:grpSpPr>
            <p:sp>
              <p:nvSpPr>
                <p:cNvPr id="216131" name="Oval 67"/>
                <p:cNvSpPr>
                  <a:spLocks noChangeArrowheads="1"/>
                </p:cNvSpPr>
                <p:nvPr/>
              </p:nvSpPr>
              <p:spPr bwMode="auto">
                <a:xfrm>
                  <a:off x="1084" y="2612"/>
                  <a:ext cx="212" cy="21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6132" name="Freeform 68"/>
                <p:cNvSpPr>
                  <a:spLocks/>
                </p:cNvSpPr>
                <p:nvPr/>
              </p:nvSpPr>
              <p:spPr bwMode="auto">
                <a:xfrm>
                  <a:off x="914" y="2724"/>
                  <a:ext cx="244" cy="202"/>
                </a:xfrm>
                <a:custGeom>
                  <a:avLst/>
                  <a:gdLst>
                    <a:gd name="T0" fmla="*/ 0 w 244"/>
                    <a:gd name="T1" fmla="*/ 108 h 202"/>
                    <a:gd name="T2" fmla="*/ 170 w 244"/>
                    <a:gd name="T3" fmla="*/ 0 h 202"/>
                    <a:gd name="T4" fmla="*/ 244 w 244"/>
                    <a:gd name="T5" fmla="*/ 94 h 202"/>
                    <a:gd name="T6" fmla="*/ 64 w 244"/>
                    <a:gd name="T7" fmla="*/ 202 h 202"/>
                    <a:gd name="T8" fmla="*/ 0 w 244"/>
                    <a:gd name="T9" fmla="*/ 108 h 2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4" h="202">
                      <a:moveTo>
                        <a:pt x="0" y="108"/>
                      </a:moveTo>
                      <a:lnTo>
                        <a:pt x="170" y="0"/>
                      </a:lnTo>
                      <a:lnTo>
                        <a:pt x="244" y="94"/>
                      </a:lnTo>
                      <a:lnTo>
                        <a:pt x="64" y="202"/>
                      </a:lnTo>
                      <a:lnTo>
                        <a:pt x="0" y="10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6133" name="Freeform 69"/>
              <p:cNvSpPr>
                <a:spLocks/>
              </p:cNvSpPr>
              <p:nvPr/>
            </p:nvSpPr>
            <p:spPr bwMode="auto">
              <a:xfrm>
                <a:off x="1080" y="2716"/>
                <a:ext cx="86" cy="102"/>
              </a:xfrm>
              <a:custGeom>
                <a:avLst/>
                <a:gdLst>
                  <a:gd name="T0" fmla="*/ 0 w 86"/>
                  <a:gd name="T1" fmla="*/ 22 h 102"/>
                  <a:gd name="T2" fmla="*/ 12 w 86"/>
                  <a:gd name="T3" fmla="*/ 0 h 102"/>
                  <a:gd name="T4" fmla="*/ 86 w 86"/>
                  <a:gd name="T5" fmla="*/ 100 h 102"/>
                  <a:gd name="T6" fmla="*/ 60 w 86"/>
                  <a:gd name="T7" fmla="*/ 102 h 102"/>
                  <a:gd name="T8" fmla="*/ 0 w 86"/>
                  <a:gd name="T9" fmla="*/ 2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102">
                    <a:moveTo>
                      <a:pt x="0" y="22"/>
                    </a:moveTo>
                    <a:lnTo>
                      <a:pt x="12" y="0"/>
                    </a:lnTo>
                    <a:lnTo>
                      <a:pt x="86" y="100"/>
                    </a:lnTo>
                    <a:lnTo>
                      <a:pt x="60" y="102"/>
                    </a:lnTo>
                    <a:lnTo>
                      <a:pt x="0" y="2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6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21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6" grpId="0" autoUpdateAnimBg="0"/>
      <p:bldP spid="21606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371475"/>
            <a:ext cx="7785100" cy="612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360488"/>
            <a:ext cx="8928100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8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013" y="323850"/>
            <a:ext cx="6656387" cy="621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368300"/>
            <a:ext cx="7534275" cy="612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2362200" y="381000"/>
            <a:ext cx="0" cy="2971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Line 5"/>
          <p:cNvSpPr>
            <a:spLocks noChangeShapeType="1"/>
          </p:cNvSpPr>
          <p:nvPr/>
        </p:nvSpPr>
        <p:spPr bwMode="auto">
          <a:xfrm>
            <a:off x="2362200" y="3352800"/>
            <a:ext cx="48768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16065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AU" sz="2800" b="1">
                <a:solidFill>
                  <a:srgbClr val="FF0000"/>
                </a:solidFill>
                <a:latin typeface="Times New Roman" pitchFamily="18" charset="0"/>
              </a:rPr>
              <a:t>Response</a:t>
            </a:r>
          </a:p>
          <a:p>
            <a:pPr algn="ctr"/>
            <a:endParaRPr lang="en-AU" sz="28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2667000" y="3886200"/>
            <a:ext cx="4892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800" b="1">
                <a:solidFill>
                  <a:srgbClr val="FFCC00"/>
                </a:solidFill>
                <a:latin typeface="Times New Roman" pitchFamily="18" charset="0"/>
              </a:rPr>
              <a:t>Log</a:t>
            </a:r>
            <a:r>
              <a:rPr lang="en-AU" sz="2800">
                <a:solidFill>
                  <a:srgbClr val="FFCC00"/>
                </a:solidFill>
                <a:latin typeface="Times New Roman" pitchFamily="18" charset="0"/>
              </a:rPr>
              <a:t> Drug Concentration [Molar]</a:t>
            </a:r>
          </a:p>
        </p:txBody>
      </p:sp>
      <p:cxnSp>
        <p:nvCxnSpPr>
          <p:cNvPr id="108552" name="AutoShape 8"/>
          <p:cNvCxnSpPr>
            <a:cxnSpLocks noChangeShapeType="1"/>
          </p:cNvCxnSpPr>
          <p:nvPr/>
        </p:nvCxnSpPr>
        <p:spPr bwMode="auto">
          <a:xfrm rot="10800000" flipH="1">
            <a:off x="2590800" y="457200"/>
            <a:ext cx="2209800" cy="2857500"/>
          </a:xfrm>
          <a:prstGeom prst="curvedConnector4">
            <a:avLst>
              <a:gd name="adj1" fmla="val 47843"/>
              <a:gd name="adj2" fmla="val 99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1812925" y="3089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400">
                <a:solidFill>
                  <a:schemeClr val="bg1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1584325" y="346075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400">
                <a:solidFill>
                  <a:schemeClr val="bg1"/>
                </a:solidFill>
                <a:latin typeface="Times New Roman" pitchFamily="18" charset="0"/>
              </a:rPr>
              <a:t>100</a:t>
            </a:r>
          </a:p>
        </p:txBody>
      </p:sp>
      <p:sp>
        <p:nvSpPr>
          <p:cNvPr id="108555" name="Line 11"/>
          <p:cNvSpPr>
            <a:spLocks noChangeShapeType="1"/>
          </p:cNvSpPr>
          <p:nvPr/>
        </p:nvSpPr>
        <p:spPr bwMode="auto">
          <a:xfrm>
            <a:off x="2362200" y="1828800"/>
            <a:ext cx="12954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6" name="Line 12"/>
          <p:cNvSpPr>
            <a:spLocks noChangeShapeType="1"/>
          </p:cNvSpPr>
          <p:nvPr/>
        </p:nvSpPr>
        <p:spPr bwMode="auto">
          <a:xfrm>
            <a:off x="3657600" y="1828800"/>
            <a:ext cx="0" cy="1524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1812925" y="15652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400">
                <a:solidFill>
                  <a:schemeClr val="bg1"/>
                </a:solidFill>
                <a:latin typeface="Times New Roman" pitchFamily="18" charset="0"/>
              </a:rPr>
              <a:t>50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5943600" y="762000"/>
            <a:ext cx="1841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sz="2400">
              <a:latin typeface="Times New Roman" pitchFamily="18" charset="0"/>
            </a:endParaRPr>
          </a:p>
          <a:p>
            <a:endParaRPr lang="en-GB" sz="2400">
              <a:latin typeface="Times New Roman" pitchFamily="18" charset="0"/>
            </a:endParaRPr>
          </a:p>
          <a:p>
            <a:endParaRPr lang="en-GB" sz="2400">
              <a:latin typeface="Times New Roman" pitchFamily="18" charset="0"/>
            </a:endParaRPr>
          </a:p>
          <a:p>
            <a:endParaRPr lang="en-GB" sz="2400">
              <a:latin typeface="Times New Roman" pitchFamily="18" charset="0"/>
            </a:endParaRP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3276600" y="3505200"/>
            <a:ext cx="919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chemeClr val="folHlink"/>
                </a:solidFill>
                <a:latin typeface="Times New Roman" pitchFamily="18" charset="0"/>
              </a:rPr>
              <a:t>ED</a:t>
            </a:r>
            <a:r>
              <a:rPr lang="en-GB" sz="2800" b="1" baseline="-25000">
                <a:solidFill>
                  <a:schemeClr val="folHlink"/>
                </a:solidFill>
                <a:latin typeface="Times New Roman" pitchFamily="18" charset="0"/>
              </a:rPr>
              <a:t>50</a:t>
            </a:r>
            <a:endParaRPr lang="en-AU" sz="2800" b="1" baseline="-2500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838200" y="4495800"/>
            <a:ext cx="3055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  <a:latin typeface="Times New Roman" pitchFamily="18" charset="0"/>
              </a:rPr>
              <a:t>KEY PARAMETERS</a:t>
            </a:r>
            <a:endParaRPr lang="en-AU" sz="24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609600" y="4902200"/>
            <a:ext cx="6516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rgbClr val="FFFF66"/>
                </a:solidFill>
                <a:latin typeface="Times New Roman" pitchFamily="18" charset="0"/>
              </a:rPr>
              <a:t>1.</a:t>
            </a:r>
            <a:r>
              <a:rPr lang="en-GB" sz="2800">
                <a:latin typeface="Times New Roman" pitchFamily="18" charset="0"/>
              </a:rPr>
              <a:t> </a:t>
            </a:r>
            <a:r>
              <a:rPr lang="en-GB" sz="2800">
                <a:solidFill>
                  <a:schemeClr val="bg1"/>
                </a:solidFill>
                <a:latin typeface="Times New Roman" pitchFamily="18" charset="0"/>
              </a:rPr>
              <a:t>Dose required to produce any effect at all.</a:t>
            </a:r>
            <a:endParaRPr lang="en-AU" sz="28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609600" y="5359400"/>
            <a:ext cx="7375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rgbClr val="FFFF66"/>
                </a:solidFill>
                <a:latin typeface="Times New Roman" pitchFamily="18" charset="0"/>
              </a:rPr>
              <a:t>2.</a:t>
            </a:r>
            <a:r>
              <a:rPr lang="en-GB" sz="2800">
                <a:latin typeface="Times New Roman" pitchFamily="18" charset="0"/>
              </a:rPr>
              <a:t> </a:t>
            </a:r>
            <a:r>
              <a:rPr lang="en-GB" sz="2800">
                <a:solidFill>
                  <a:schemeClr val="bg1"/>
                </a:solidFill>
                <a:latin typeface="Times New Roman" pitchFamily="18" charset="0"/>
              </a:rPr>
              <a:t>ED</a:t>
            </a:r>
            <a:r>
              <a:rPr lang="en-GB" sz="2800" baseline="-25000">
                <a:solidFill>
                  <a:schemeClr val="bg1"/>
                </a:solidFill>
                <a:latin typeface="Times New Roman" pitchFamily="18" charset="0"/>
              </a:rPr>
              <a:t>50</a:t>
            </a:r>
            <a:r>
              <a:rPr lang="en-GB" sz="2800">
                <a:solidFill>
                  <a:schemeClr val="bg1"/>
                </a:solidFill>
                <a:latin typeface="Times New Roman" pitchFamily="18" charset="0"/>
              </a:rPr>
              <a:t>  = effective dose to produce 50% response</a:t>
            </a:r>
            <a:endParaRPr lang="en-AU" sz="28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609600" y="5740400"/>
            <a:ext cx="6567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rgbClr val="FFFF66"/>
                </a:solidFill>
                <a:latin typeface="Times New Roman" pitchFamily="18" charset="0"/>
              </a:rPr>
              <a:t>3.</a:t>
            </a:r>
            <a:r>
              <a:rPr lang="en-GB" sz="2800">
                <a:latin typeface="Times New Roman" pitchFamily="18" charset="0"/>
              </a:rPr>
              <a:t> </a:t>
            </a:r>
            <a:r>
              <a:rPr lang="en-GB" sz="2800">
                <a:solidFill>
                  <a:schemeClr val="bg1"/>
                </a:solidFill>
                <a:latin typeface="Times New Roman" pitchFamily="18" charset="0"/>
              </a:rPr>
              <a:t>Dose required to produce maximum effect</a:t>
            </a:r>
            <a:endParaRPr lang="en-AU" sz="28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609600" y="6121400"/>
            <a:ext cx="572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rgbClr val="FFFF66"/>
                </a:solidFill>
                <a:latin typeface="Times New Roman" pitchFamily="18" charset="0"/>
              </a:rPr>
              <a:t>4.</a:t>
            </a:r>
            <a:r>
              <a:rPr lang="en-GB" sz="2800">
                <a:latin typeface="Times New Roman" pitchFamily="18" charset="0"/>
              </a:rPr>
              <a:t> </a:t>
            </a:r>
            <a:r>
              <a:rPr lang="en-GB" sz="2800">
                <a:solidFill>
                  <a:schemeClr val="bg1"/>
                </a:solidFill>
                <a:latin typeface="Times New Roman" pitchFamily="18" charset="0"/>
              </a:rPr>
              <a:t>Dose that produces a toxic response.</a:t>
            </a:r>
            <a:endParaRPr lang="en-AU" sz="28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4343400" y="609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800" b="1">
                <a:solidFill>
                  <a:srgbClr val="FFFF66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08566" name="Arc 22"/>
          <p:cNvSpPr>
            <a:spLocks/>
          </p:cNvSpPr>
          <p:nvPr/>
        </p:nvSpPr>
        <p:spPr bwMode="auto">
          <a:xfrm>
            <a:off x="4724400" y="457200"/>
            <a:ext cx="609600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5394325" y="9048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800" b="1">
                <a:solidFill>
                  <a:srgbClr val="FFFF66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2286000" y="3302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800" b="1">
                <a:solidFill>
                  <a:srgbClr val="FFFF66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08569" name="Text Box 25"/>
          <p:cNvSpPr txBox="1">
            <a:spLocks noChangeArrowheads="1"/>
          </p:cNvSpPr>
          <p:nvPr/>
        </p:nvSpPr>
        <p:spPr bwMode="auto">
          <a:xfrm>
            <a:off x="3733800" y="1676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800" b="1">
                <a:solidFill>
                  <a:srgbClr val="FFFF66"/>
                </a:solidFill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5" grpId="0" animBg="1"/>
      <p:bldP spid="108556" grpId="0" animBg="1"/>
      <p:bldP spid="108559" grpId="0" build="p" autoUpdateAnimBg="0"/>
      <p:bldP spid="108561" grpId="0" build="p" autoUpdateAnimBg="0"/>
      <p:bldP spid="108562" grpId="0" build="p" autoUpdateAnimBg="0"/>
      <p:bldP spid="108563" grpId="0" build="p" autoUpdateAnimBg="0"/>
      <p:bldP spid="108564" grpId="0" build="p" autoUpdateAnimBg="0"/>
      <p:bldP spid="108565" grpId="0" build="p" autoUpdateAnimBg="0"/>
      <p:bldP spid="108567" grpId="0" build="p" autoUpdateAnimBg="0"/>
      <p:bldP spid="108568" grpId="0" build="p" autoUpdateAnimBg="0"/>
      <p:bldP spid="10856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304800" y="304800"/>
            <a:ext cx="8534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just" eaLnBrk="1" hangingPunct="1">
              <a:spcBef>
                <a:spcPct val="20000"/>
              </a:spcBef>
            </a:pPr>
            <a:r>
              <a:rPr lang="en-US" sz="3200">
                <a:solidFill>
                  <a:srgbClr val="FFFFCC"/>
                </a:solidFill>
              </a:rPr>
              <a:t>Efficacy</a:t>
            </a:r>
            <a:r>
              <a:rPr lang="en-US" sz="3200"/>
              <a:t> </a:t>
            </a:r>
            <a:r>
              <a:rPr lang="en-US" sz="3200">
                <a:solidFill>
                  <a:srgbClr val="FFFF99"/>
                </a:solidFill>
              </a:rPr>
              <a:t>(or</a:t>
            </a:r>
            <a:r>
              <a:rPr lang="en-US" sz="3200"/>
              <a:t> </a:t>
            </a:r>
            <a:r>
              <a:rPr lang="en-US" sz="3200">
                <a:solidFill>
                  <a:srgbClr val="FFFF99"/>
                </a:solidFill>
              </a:rPr>
              <a:t>Intrinsic Activity)</a:t>
            </a:r>
            <a:r>
              <a:rPr lang="en-US" sz="3200"/>
              <a:t> </a:t>
            </a:r>
            <a:r>
              <a:rPr lang="en-US" sz="3200">
                <a:solidFill>
                  <a:srgbClr val="FFFF66"/>
                </a:solidFill>
              </a:rPr>
              <a:t>– ability of a  bound drug  to change the receptor in a way that produces an effect; some drugs possess affinity but </a:t>
            </a:r>
            <a:r>
              <a:rPr lang="en-US" sz="3200">
                <a:solidFill>
                  <a:srgbClr val="FF0000"/>
                </a:solidFill>
              </a:rPr>
              <a:t>NOT efficacy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Line 6"/>
          <p:cNvSpPr>
            <a:spLocks noChangeShapeType="1"/>
          </p:cNvSpPr>
          <p:nvPr/>
        </p:nvSpPr>
        <p:spPr bwMode="auto">
          <a:xfrm>
            <a:off x="2743200" y="1995488"/>
            <a:ext cx="0" cy="2971800"/>
          </a:xfrm>
          <a:prstGeom prst="line">
            <a:avLst/>
          </a:prstGeom>
          <a:noFill/>
          <a:ln w="9525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>
            <a:off x="2743200" y="4967288"/>
            <a:ext cx="4876800" cy="0"/>
          </a:xfrm>
          <a:prstGeom prst="line">
            <a:avLst/>
          </a:prstGeom>
          <a:noFill/>
          <a:ln w="9525">
            <a:solidFill>
              <a:srgbClr val="00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2362200" y="5653088"/>
            <a:ext cx="5410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800" b="1">
                <a:solidFill>
                  <a:srgbClr val="FFCC00"/>
                </a:solidFill>
              </a:rPr>
              <a:t>Log</a:t>
            </a:r>
            <a:r>
              <a:rPr lang="en-AU" sz="2800">
                <a:solidFill>
                  <a:srgbClr val="FFCC00"/>
                </a:solidFill>
              </a:rPr>
              <a:t> Drug Concentration [Molar]</a:t>
            </a:r>
          </a:p>
        </p:txBody>
      </p:sp>
      <p:cxnSp>
        <p:nvCxnSpPr>
          <p:cNvPr id="110602" name="AutoShape 10"/>
          <p:cNvCxnSpPr>
            <a:cxnSpLocks noChangeShapeType="1"/>
          </p:cNvCxnSpPr>
          <p:nvPr/>
        </p:nvCxnSpPr>
        <p:spPr bwMode="auto">
          <a:xfrm rot="10800000" flipH="1">
            <a:off x="2971800" y="2071688"/>
            <a:ext cx="2209800" cy="2857500"/>
          </a:xfrm>
          <a:prstGeom prst="curvedConnector4">
            <a:avLst>
              <a:gd name="adj1" fmla="val 47843"/>
              <a:gd name="adj2" fmla="val 99000"/>
            </a:avLst>
          </a:pr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2193925" y="47037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400">
                <a:solidFill>
                  <a:schemeClr val="bg1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10604" name="Text Box 12"/>
          <p:cNvSpPr txBox="1">
            <a:spLocks noChangeArrowheads="1"/>
          </p:cNvSpPr>
          <p:nvPr/>
        </p:nvSpPr>
        <p:spPr bwMode="auto">
          <a:xfrm>
            <a:off x="1965325" y="1960563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400">
                <a:solidFill>
                  <a:schemeClr val="bg1"/>
                </a:solidFill>
                <a:latin typeface="Times New Roman" pitchFamily="18" charset="0"/>
              </a:rPr>
              <a:t>100</a:t>
            </a:r>
          </a:p>
        </p:txBody>
      </p:sp>
      <p:sp>
        <p:nvSpPr>
          <p:cNvPr id="110605" name="Line 13"/>
          <p:cNvSpPr>
            <a:spLocks noChangeShapeType="1"/>
          </p:cNvSpPr>
          <p:nvPr/>
        </p:nvSpPr>
        <p:spPr bwMode="auto">
          <a:xfrm>
            <a:off x="2743200" y="3443288"/>
            <a:ext cx="12954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>
            <a:off x="4038600" y="3443288"/>
            <a:ext cx="0" cy="1524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7" name="Text Box 15"/>
          <p:cNvSpPr txBox="1">
            <a:spLocks noChangeArrowheads="1"/>
          </p:cNvSpPr>
          <p:nvPr/>
        </p:nvSpPr>
        <p:spPr bwMode="auto">
          <a:xfrm>
            <a:off x="2193925" y="31797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400">
                <a:solidFill>
                  <a:schemeClr val="bg1"/>
                </a:solidFill>
                <a:latin typeface="Times New Roman" pitchFamily="18" charset="0"/>
              </a:rPr>
              <a:t>50</a:t>
            </a:r>
          </a:p>
        </p:txBody>
      </p:sp>
      <p:sp>
        <p:nvSpPr>
          <p:cNvPr id="110608" name="Text Box 16"/>
          <p:cNvSpPr txBox="1">
            <a:spLocks noChangeArrowheads="1"/>
          </p:cNvSpPr>
          <p:nvPr/>
        </p:nvSpPr>
        <p:spPr bwMode="auto">
          <a:xfrm>
            <a:off x="6324600" y="2376488"/>
            <a:ext cx="1841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sz="2400">
              <a:latin typeface="Times New Roman" pitchFamily="18" charset="0"/>
            </a:endParaRPr>
          </a:p>
          <a:p>
            <a:endParaRPr lang="en-GB" sz="2400">
              <a:latin typeface="Times New Roman" pitchFamily="18" charset="0"/>
            </a:endParaRPr>
          </a:p>
          <a:p>
            <a:endParaRPr lang="en-GB" sz="2400">
              <a:latin typeface="Times New Roman" pitchFamily="18" charset="0"/>
            </a:endParaRPr>
          </a:p>
          <a:p>
            <a:endParaRPr lang="en-GB" sz="2400">
              <a:latin typeface="Times New Roman" pitchFamily="18" charset="0"/>
            </a:endParaRPr>
          </a:p>
        </p:txBody>
      </p:sp>
      <p:sp>
        <p:nvSpPr>
          <p:cNvPr id="110609" name="Text Box 17"/>
          <p:cNvSpPr txBox="1">
            <a:spLocks noChangeArrowheads="1"/>
          </p:cNvSpPr>
          <p:nvPr/>
        </p:nvSpPr>
        <p:spPr bwMode="auto">
          <a:xfrm>
            <a:off x="3657600" y="5126038"/>
            <a:ext cx="958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chemeClr val="folHlink"/>
                </a:solidFill>
              </a:rPr>
              <a:t>ED</a:t>
            </a:r>
            <a:r>
              <a:rPr lang="en-GB" sz="2800" b="1" baseline="-25000">
                <a:solidFill>
                  <a:schemeClr val="folHlink"/>
                </a:solidFill>
              </a:rPr>
              <a:t>50</a:t>
            </a:r>
            <a:endParaRPr lang="en-AU" sz="2800" b="1" baseline="-25000">
              <a:solidFill>
                <a:schemeClr val="folHlink"/>
              </a:solidFill>
            </a:endParaRPr>
          </a:p>
        </p:txBody>
      </p:sp>
      <p:sp>
        <p:nvSpPr>
          <p:cNvPr id="110610" name="Arc 18"/>
          <p:cNvSpPr>
            <a:spLocks/>
          </p:cNvSpPr>
          <p:nvPr/>
        </p:nvSpPr>
        <p:spPr bwMode="auto">
          <a:xfrm>
            <a:off x="5105400" y="2071688"/>
            <a:ext cx="609600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11" name="Text Box 19"/>
          <p:cNvSpPr txBox="1">
            <a:spLocks noChangeArrowheads="1"/>
          </p:cNvSpPr>
          <p:nvPr/>
        </p:nvSpPr>
        <p:spPr bwMode="auto">
          <a:xfrm>
            <a:off x="2667000" y="49164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800" b="1">
                <a:solidFill>
                  <a:srgbClr val="FFFF66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10612" name="Text Box 20"/>
          <p:cNvSpPr txBox="1">
            <a:spLocks noChangeArrowheads="1"/>
          </p:cNvSpPr>
          <p:nvPr/>
        </p:nvSpPr>
        <p:spPr bwMode="auto">
          <a:xfrm>
            <a:off x="4114800" y="32908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800" b="1">
                <a:solidFill>
                  <a:srgbClr val="FFFF66"/>
                </a:solidFill>
                <a:latin typeface="Times New Roman" pitchFamily="18" charset="0"/>
              </a:rPr>
              <a:t>2</a:t>
            </a:r>
          </a:p>
        </p:txBody>
      </p:sp>
      <p:grpSp>
        <p:nvGrpSpPr>
          <p:cNvPr id="110613" name="Group 21"/>
          <p:cNvGrpSpPr>
            <a:grpSpLocks/>
          </p:cNvGrpSpPr>
          <p:nvPr/>
        </p:nvGrpSpPr>
        <p:grpSpPr bwMode="auto">
          <a:xfrm>
            <a:off x="4038600" y="2057400"/>
            <a:ext cx="2743200" cy="2857500"/>
            <a:chOff x="2544" y="1824"/>
            <a:chExt cx="1728" cy="1800"/>
          </a:xfrm>
        </p:grpSpPr>
        <p:cxnSp>
          <p:nvCxnSpPr>
            <p:cNvPr id="110614" name="AutoShape 22"/>
            <p:cNvCxnSpPr>
              <a:cxnSpLocks noChangeShapeType="1"/>
            </p:cNvCxnSpPr>
            <p:nvPr/>
          </p:nvCxnSpPr>
          <p:spPr bwMode="auto">
            <a:xfrm rot="10800000" flipH="1">
              <a:off x="2544" y="1824"/>
              <a:ext cx="1392" cy="1800"/>
            </a:xfrm>
            <a:prstGeom prst="curvedConnector4">
              <a:avLst>
                <a:gd name="adj1" fmla="val 47843"/>
                <a:gd name="adj2" fmla="val 99000"/>
              </a:avLst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0615" name="Arc 23"/>
            <p:cNvSpPr>
              <a:spLocks/>
            </p:cNvSpPr>
            <p:nvPr/>
          </p:nvSpPr>
          <p:spPr bwMode="auto">
            <a:xfrm>
              <a:off x="3888" y="1824"/>
              <a:ext cx="384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0616" name="Line 24"/>
          <p:cNvSpPr>
            <a:spLocks noChangeShapeType="1"/>
          </p:cNvSpPr>
          <p:nvPr/>
        </p:nvSpPr>
        <p:spPr bwMode="auto">
          <a:xfrm>
            <a:off x="4038600" y="3429000"/>
            <a:ext cx="1066800" cy="190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17" name="Line 25"/>
          <p:cNvSpPr>
            <a:spLocks noChangeShapeType="1"/>
          </p:cNvSpPr>
          <p:nvPr/>
        </p:nvSpPr>
        <p:spPr bwMode="auto">
          <a:xfrm>
            <a:off x="5105400" y="3429000"/>
            <a:ext cx="0" cy="1524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18" name="Rectangle 26"/>
          <p:cNvSpPr>
            <a:spLocks noChangeArrowheads="1"/>
          </p:cNvSpPr>
          <p:nvPr/>
        </p:nvSpPr>
        <p:spPr bwMode="auto">
          <a:xfrm>
            <a:off x="2895600" y="90488"/>
            <a:ext cx="3451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800">
                <a:solidFill>
                  <a:srgbClr val="FFFF66"/>
                </a:solidFill>
              </a:rPr>
              <a:t>Potency </a:t>
            </a:r>
            <a:r>
              <a:rPr lang="en-AU" sz="2800">
                <a:solidFill>
                  <a:schemeClr val="bg1"/>
                </a:solidFill>
              </a:rPr>
              <a:t>vs</a:t>
            </a:r>
            <a:r>
              <a:rPr lang="en-AU" sz="2800">
                <a:solidFill>
                  <a:schemeClr val="tx2"/>
                </a:solidFill>
              </a:rPr>
              <a:t> </a:t>
            </a:r>
            <a:r>
              <a:rPr lang="en-AU" sz="2800">
                <a:solidFill>
                  <a:srgbClr val="D9FF8D"/>
                </a:solidFill>
              </a:rPr>
              <a:t>Efficacy</a:t>
            </a:r>
            <a:endParaRPr lang="en-US" sz="2800">
              <a:solidFill>
                <a:srgbClr val="D9FF8D"/>
              </a:solidFill>
            </a:endParaRPr>
          </a:p>
        </p:txBody>
      </p:sp>
      <p:sp>
        <p:nvSpPr>
          <p:cNvPr id="110619" name="Rectangle 27"/>
          <p:cNvSpPr>
            <a:spLocks noChangeArrowheads="1"/>
          </p:cNvSpPr>
          <p:nvPr/>
        </p:nvSpPr>
        <p:spPr bwMode="auto">
          <a:xfrm>
            <a:off x="0" y="609600"/>
            <a:ext cx="9144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AU" sz="2400">
                <a:solidFill>
                  <a:srgbClr val="FFFF66"/>
                </a:solidFill>
              </a:rPr>
              <a:t> Potency – how much drug is required to produce a certain effect.</a:t>
            </a:r>
          </a:p>
        </p:txBody>
      </p:sp>
      <p:sp>
        <p:nvSpPr>
          <p:cNvPr id="110620" name="Rectangle 28"/>
          <p:cNvSpPr>
            <a:spLocks noChangeArrowheads="1"/>
          </p:cNvSpPr>
          <p:nvPr/>
        </p:nvSpPr>
        <p:spPr bwMode="auto">
          <a:xfrm>
            <a:off x="685800" y="3200400"/>
            <a:ext cx="149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400" b="1">
                <a:solidFill>
                  <a:srgbClr val="FF0000"/>
                </a:solidFill>
              </a:rPr>
              <a:t>Response</a:t>
            </a:r>
            <a:endParaRPr 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16" grpId="0" animBg="1"/>
      <p:bldP spid="1106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1938"/>
            <a:ext cx="8305800" cy="627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6" name="Line 6"/>
          <p:cNvSpPr>
            <a:spLocks noChangeShapeType="1"/>
          </p:cNvSpPr>
          <p:nvPr/>
        </p:nvSpPr>
        <p:spPr bwMode="auto">
          <a:xfrm>
            <a:off x="2743200" y="1893888"/>
            <a:ext cx="0" cy="29718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7" name="Line 7"/>
          <p:cNvSpPr>
            <a:spLocks noChangeShapeType="1"/>
          </p:cNvSpPr>
          <p:nvPr/>
        </p:nvSpPr>
        <p:spPr bwMode="auto">
          <a:xfrm>
            <a:off x="2743200" y="4865688"/>
            <a:ext cx="48768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2730500" y="5715000"/>
            <a:ext cx="466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400" b="1">
                <a:solidFill>
                  <a:srgbClr val="FFCC00"/>
                </a:solidFill>
              </a:rPr>
              <a:t>Log</a:t>
            </a:r>
            <a:r>
              <a:rPr lang="en-AU" sz="2400">
                <a:solidFill>
                  <a:srgbClr val="FFCC00"/>
                </a:solidFill>
              </a:rPr>
              <a:t> Drug Concentration [Molar]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2193925" y="46021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400">
                <a:solidFill>
                  <a:schemeClr val="bg1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1965325" y="1858963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400">
                <a:solidFill>
                  <a:schemeClr val="bg1"/>
                </a:solidFill>
                <a:latin typeface="Times New Roman" pitchFamily="18" charset="0"/>
              </a:rPr>
              <a:t>100</a:t>
            </a:r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>
            <a:off x="2743200" y="3341688"/>
            <a:ext cx="12954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>
            <a:off x="4038600" y="3341688"/>
            <a:ext cx="0" cy="1524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2193925" y="30781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400">
                <a:solidFill>
                  <a:schemeClr val="bg1"/>
                </a:solidFill>
                <a:latin typeface="Times New Roman" pitchFamily="18" charset="0"/>
              </a:rPr>
              <a:t>50</a:t>
            </a:r>
          </a:p>
        </p:txBody>
      </p:sp>
      <p:sp>
        <p:nvSpPr>
          <p:cNvPr id="112655" name="Text Box 15"/>
          <p:cNvSpPr txBox="1">
            <a:spLocks noChangeArrowheads="1"/>
          </p:cNvSpPr>
          <p:nvPr/>
        </p:nvSpPr>
        <p:spPr bwMode="auto">
          <a:xfrm>
            <a:off x="6324600" y="2274888"/>
            <a:ext cx="1841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sz="2400">
              <a:latin typeface="Times New Roman" pitchFamily="18" charset="0"/>
            </a:endParaRPr>
          </a:p>
          <a:p>
            <a:endParaRPr lang="en-GB" sz="2400">
              <a:latin typeface="Times New Roman" pitchFamily="18" charset="0"/>
            </a:endParaRPr>
          </a:p>
          <a:p>
            <a:endParaRPr lang="en-GB" sz="2400">
              <a:latin typeface="Times New Roman" pitchFamily="18" charset="0"/>
            </a:endParaRPr>
          </a:p>
          <a:p>
            <a:endParaRPr lang="en-GB" sz="2400">
              <a:latin typeface="Times New Roman" pitchFamily="18" charset="0"/>
            </a:endParaRPr>
          </a:p>
        </p:txBody>
      </p:sp>
      <p:sp>
        <p:nvSpPr>
          <p:cNvPr id="112656" name="Text Box 16"/>
          <p:cNvSpPr txBox="1">
            <a:spLocks noChangeArrowheads="1"/>
          </p:cNvSpPr>
          <p:nvPr/>
        </p:nvSpPr>
        <p:spPr bwMode="auto">
          <a:xfrm>
            <a:off x="3733800" y="5029200"/>
            <a:ext cx="958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chemeClr val="folHlink"/>
                </a:solidFill>
              </a:rPr>
              <a:t>ED</a:t>
            </a:r>
            <a:r>
              <a:rPr lang="en-GB" sz="2800" b="1" baseline="-25000">
                <a:solidFill>
                  <a:schemeClr val="folHlink"/>
                </a:solidFill>
              </a:rPr>
              <a:t>50</a:t>
            </a:r>
            <a:endParaRPr lang="en-AU" sz="2800" b="1" baseline="-25000">
              <a:solidFill>
                <a:schemeClr val="folHlink"/>
              </a:solidFill>
            </a:endParaRP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2667000" y="48148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800" b="1">
                <a:solidFill>
                  <a:srgbClr val="FFFF66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12658" name="Text Box 18"/>
          <p:cNvSpPr txBox="1">
            <a:spLocks noChangeArrowheads="1"/>
          </p:cNvSpPr>
          <p:nvPr/>
        </p:nvSpPr>
        <p:spPr bwMode="auto">
          <a:xfrm>
            <a:off x="4114800" y="3189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800" b="1">
                <a:solidFill>
                  <a:srgbClr val="FFFF66"/>
                </a:solidFill>
                <a:latin typeface="Times New Roman" pitchFamily="18" charset="0"/>
              </a:rPr>
              <a:t>2</a:t>
            </a:r>
          </a:p>
        </p:txBody>
      </p:sp>
      <p:cxnSp>
        <p:nvCxnSpPr>
          <p:cNvPr id="112659" name="AutoShape 19"/>
          <p:cNvCxnSpPr>
            <a:cxnSpLocks noChangeShapeType="1"/>
          </p:cNvCxnSpPr>
          <p:nvPr/>
        </p:nvCxnSpPr>
        <p:spPr bwMode="auto">
          <a:xfrm rot="10800000" flipH="1">
            <a:off x="2971800" y="1955800"/>
            <a:ext cx="2209800" cy="2857500"/>
          </a:xfrm>
          <a:prstGeom prst="curvedConnector4">
            <a:avLst>
              <a:gd name="adj1" fmla="val 47843"/>
              <a:gd name="adj2" fmla="val 99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660" name="Line 20"/>
          <p:cNvSpPr>
            <a:spLocks noChangeShapeType="1"/>
          </p:cNvSpPr>
          <p:nvPr/>
        </p:nvSpPr>
        <p:spPr bwMode="auto">
          <a:xfrm>
            <a:off x="4114800" y="3657600"/>
            <a:ext cx="0" cy="1143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1" name="Freeform 21"/>
          <p:cNvSpPr>
            <a:spLocks/>
          </p:cNvSpPr>
          <p:nvPr/>
        </p:nvSpPr>
        <p:spPr bwMode="auto">
          <a:xfrm>
            <a:off x="3200400" y="2781300"/>
            <a:ext cx="2133600" cy="2070100"/>
          </a:xfrm>
          <a:custGeom>
            <a:avLst/>
            <a:gdLst>
              <a:gd name="T0" fmla="*/ 0 w 1344"/>
              <a:gd name="T1" fmla="*/ 1304 h 1304"/>
              <a:gd name="T2" fmla="*/ 480 w 1344"/>
              <a:gd name="T3" fmla="*/ 872 h 1304"/>
              <a:gd name="T4" fmla="*/ 624 w 1344"/>
              <a:gd name="T5" fmla="*/ 200 h 1304"/>
              <a:gd name="T6" fmla="*/ 1056 w 1344"/>
              <a:gd name="T7" fmla="*/ 8 h 1304"/>
              <a:gd name="T8" fmla="*/ 1344 w 1344"/>
              <a:gd name="T9" fmla="*/ 248 h 1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4" h="1304">
                <a:moveTo>
                  <a:pt x="0" y="1304"/>
                </a:moveTo>
                <a:cubicBezTo>
                  <a:pt x="188" y="1180"/>
                  <a:pt x="376" y="1056"/>
                  <a:pt x="480" y="872"/>
                </a:cubicBezTo>
                <a:cubicBezTo>
                  <a:pt x="584" y="688"/>
                  <a:pt x="528" y="344"/>
                  <a:pt x="624" y="200"/>
                </a:cubicBezTo>
                <a:cubicBezTo>
                  <a:pt x="720" y="56"/>
                  <a:pt x="936" y="0"/>
                  <a:pt x="1056" y="8"/>
                </a:cubicBezTo>
                <a:cubicBezTo>
                  <a:pt x="1176" y="16"/>
                  <a:pt x="1296" y="208"/>
                  <a:pt x="1344" y="248"/>
                </a:cubicBezTo>
              </a:path>
            </a:pathLst>
          </a:custGeom>
          <a:noFill/>
          <a:ln w="9525">
            <a:solidFill>
              <a:srgbClr val="CC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662" name="Line 22"/>
          <p:cNvSpPr>
            <a:spLocks noChangeShapeType="1"/>
          </p:cNvSpPr>
          <p:nvPr/>
        </p:nvSpPr>
        <p:spPr bwMode="auto">
          <a:xfrm>
            <a:off x="2743200" y="3657600"/>
            <a:ext cx="1371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3" name="Rectangle 23"/>
          <p:cNvSpPr>
            <a:spLocks noChangeArrowheads="1"/>
          </p:cNvSpPr>
          <p:nvPr/>
        </p:nvSpPr>
        <p:spPr bwMode="auto">
          <a:xfrm>
            <a:off x="2514600" y="182563"/>
            <a:ext cx="3917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3200">
                <a:solidFill>
                  <a:srgbClr val="FFFF66"/>
                </a:solidFill>
              </a:rPr>
              <a:t>Potency </a:t>
            </a:r>
            <a:r>
              <a:rPr lang="en-AU" sz="3200">
                <a:solidFill>
                  <a:srgbClr val="FF9F89"/>
                </a:solidFill>
              </a:rPr>
              <a:t>vs</a:t>
            </a:r>
            <a:r>
              <a:rPr lang="en-AU" sz="3200">
                <a:solidFill>
                  <a:srgbClr val="FFFF66"/>
                </a:solidFill>
              </a:rPr>
              <a:t> </a:t>
            </a:r>
            <a:r>
              <a:rPr lang="en-AU" sz="3200">
                <a:solidFill>
                  <a:srgbClr val="D9FF8D"/>
                </a:solidFill>
              </a:rPr>
              <a:t>Efficacy</a:t>
            </a:r>
            <a:endParaRPr lang="en-US" sz="3200">
              <a:solidFill>
                <a:srgbClr val="D9FF8D"/>
              </a:solidFill>
            </a:endParaRPr>
          </a:p>
        </p:txBody>
      </p:sp>
      <p:sp>
        <p:nvSpPr>
          <p:cNvPr id="112664" name="Rectangle 24"/>
          <p:cNvSpPr>
            <a:spLocks noChangeArrowheads="1"/>
          </p:cNvSpPr>
          <p:nvPr/>
        </p:nvSpPr>
        <p:spPr bwMode="auto">
          <a:xfrm>
            <a:off x="214313" y="928688"/>
            <a:ext cx="87010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en-AU" sz="2800">
                <a:solidFill>
                  <a:srgbClr val="D9FF8D"/>
                </a:solidFill>
              </a:rPr>
              <a:t> Efficacy – how large an effect the drug produces.</a:t>
            </a:r>
          </a:p>
        </p:txBody>
      </p:sp>
      <p:sp>
        <p:nvSpPr>
          <p:cNvPr id="112665" name="Rectangle 25"/>
          <p:cNvSpPr>
            <a:spLocks noChangeArrowheads="1"/>
          </p:cNvSpPr>
          <p:nvPr/>
        </p:nvSpPr>
        <p:spPr bwMode="auto">
          <a:xfrm>
            <a:off x="533400" y="3124200"/>
            <a:ext cx="149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sz="2400" b="1">
                <a:solidFill>
                  <a:srgbClr val="FF0000"/>
                </a:solidFill>
              </a:rPr>
              <a:t>Response</a:t>
            </a:r>
            <a:endParaRPr 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0" grpId="0" animBg="1"/>
      <p:bldP spid="112661" grpId="0" animBg="1"/>
      <p:bldP spid="11266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Text Box 2"/>
          <p:cNvSpPr txBox="1">
            <a:spLocks noChangeArrowheads="1"/>
          </p:cNvSpPr>
          <p:nvPr/>
        </p:nvSpPr>
        <p:spPr bwMode="auto">
          <a:xfrm>
            <a:off x="76200" y="46038"/>
            <a:ext cx="8839200" cy="14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n-GB" altLang="en-GB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Agonists Drugs</a:t>
            </a:r>
          </a:p>
          <a:p>
            <a:pPr algn="just">
              <a:buClr>
                <a:srgbClr val="FFFF00"/>
              </a:buClr>
              <a:buFont typeface="Wingdings" pitchFamily="2" charset="2"/>
              <a:buNone/>
            </a:pPr>
            <a:r>
              <a:rPr lang="en-GB" altLang="en-GB" sz="2400"/>
              <a:t>  </a:t>
            </a:r>
            <a:r>
              <a:rPr lang="en-GB" altLang="en-GB" sz="2400">
                <a:solidFill>
                  <a:srgbClr val="CC0000"/>
                </a:solidFill>
              </a:rPr>
              <a:t>Drugs that interact with and activate receptors, they possess both affinity and efficacy.</a:t>
            </a:r>
          </a:p>
        </p:txBody>
      </p:sp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127000" y="1544638"/>
            <a:ext cx="8712200" cy="25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just">
              <a:spcAft>
                <a:spcPct val="10000"/>
              </a:spcAft>
              <a:buClr>
                <a:srgbClr val="FF3300"/>
              </a:buClr>
              <a:buFontTx/>
              <a:buChar char="•"/>
            </a:pPr>
            <a:r>
              <a:rPr lang="en-GB" altLang="en-GB" sz="2200">
                <a:solidFill>
                  <a:srgbClr val="000066"/>
                </a:solidFill>
                <a:latin typeface="Comic Sans MS" pitchFamily="66" charset="0"/>
              </a:rPr>
              <a:t>Agonist binds reversibly to the binding site </a:t>
            </a:r>
          </a:p>
          <a:p>
            <a:pPr algn="just">
              <a:spcAft>
                <a:spcPct val="10000"/>
              </a:spcAft>
              <a:buClr>
                <a:srgbClr val="FF3300"/>
              </a:buClr>
              <a:buFontTx/>
              <a:buChar char="•"/>
            </a:pPr>
            <a:r>
              <a:rPr lang="en-GB" altLang="en-GB" sz="2200">
                <a:solidFill>
                  <a:srgbClr val="000066"/>
                </a:solidFill>
                <a:latin typeface="Comic Sans MS" pitchFamily="66" charset="0"/>
              </a:rPr>
              <a:t>Similar intermolecular bonds formed as to natural messenger</a:t>
            </a:r>
          </a:p>
          <a:p>
            <a:pPr algn="just">
              <a:spcAft>
                <a:spcPct val="10000"/>
              </a:spcAft>
              <a:buClr>
                <a:srgbClr val="FF3300"/>
              </a:buClr>
              <a:buFontTx/>
              <a:buChar char="•"/>
            </a:pPr>
            <a:r>
              <a:rPr lang="en-GB" altLang="en-GB" sz="2200">
                <a:solidFill>
                  <a:srgbClr val="000066"/>
                </a:solidFill>
                <a:latin typeface="Comic Sans MS" pitchFamily="66" charset="0"/>
              </a:rPr>
              <a:t>Induced fit alters the shape of the receptor in the same way as the normal messenger</a:t>
            </a:r>
          </a:p>
          <a:p>
            <a:pPr algn="just">
              <a:spcAft>
                <a:spcPct val="10000"/>
              </a:spcAft>
              <a:buClr>
                <a:srgbClr val="FF3300"/>
              </a:buClr>
              <a:buFontTx/>
              <a:buChar char="•"/>
            </a:pPr>
            <a:r>
              <a:rPr lang="en-GB" altLang="en-GB" sz="2200">
                <a:solidFill>
                  <a:srgbClr val="000066"/>
                </a:solidFill>
                <a:latin typeface="Comic Sans MS" pitchFamily="66" charset="0"/>
              </a:rPr>
              <a:t>Receptor is activated</a:t>
            </a:r>
          </a:p>
          <a:p>
            <a:pPr algn="just">
              <a:spcAft>
                <a:spcPct val="10000"/>
              </a:spcAft>
              <a:buClr>
                <a:srgbClr val="FF3300"/>
              </a:buClr>
              <a:buFontTx/>
              <a:buChar char="•"/>
            </a:pPr>
            <a:r>
              <a:rPr lang="en-GB" altLang="en-GB" sz="2200">
                <a:solidFill>
                  <a:srgbClr val="000066"/>
                </a:solidFill>
                <a:latin typeface="Comic Sans MS" pitchFamily="66" charset="0"/>
              </a:rPr>
              <a:t>Agonists are often similar in structure to the natural messenger</a:t>
            </a:r>
          </a:p>
        </p:txBody>
      </p:sp>
      <p:grpSp>
        <p:nvGrpSpPr>
          <p:cNvPr id="212996" name="Group 4"/>
          <p:cNvGrpSpPr>
            <a:grpSpLocks/>
          </p:cNvGrpSpPr>
          <p:nvPr/>
        </p:nvGrpSpPr>
        <p:grpSpPr bwMode="auto">
          <a:xfrm>
            <a:off x="533400" y="4267200"/>
            <a:ext cx="2084388" cy="1662113"/>
            <a:chOff x="336" y="2400"/>
            <a:chExt cx="1313" cy="1047"/>
          </a:xfrm>
        </p:grpSpPr>
        <p:sp>
          <p:nvSpPr>
            <p:cNvPr id="212997" name="Text Box 5"/>
            <p:cNvSpPr txBox="1">
              <a:spLocks noChangeArrowheads="1"/>
            </p:cNvSpPr>
            <p:nvPr/>
          </p:nvSpPr>
          <p:spPr bwMode="auto">
            <a:xfrm>
              <a:off x="1112" y="3216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b="1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18" charset="0"/>
                </a:rPr>
                <a:t>E</a:t>
              </a:r>
              <a:endParaRPr lang="en-GB" altLang="en-GB" sz="2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18" charset="0"/>
              </a:endParaRPr>
            </a:p>
          </p:txBody>
        </p:sp>
        <p:grpSp>
          <p:nvGrpSpPr>
            <p:cNvPr id="212998" name="Group 6"/>
            <p:cNvGrpSpPr>
              <a:grpSpLocks/>
            </p:cNvGrpSpPr>
            <p:nvPr/>
          </p:nvGrpSpPr>
          <p:grpSpPr bwMode="auto">
            <a:xfrm>
              <a:off x="920" y="2400"/>
              <a:ext cx="729" cy="1031"/>
              <a:chOff x="1002" y="2304"/>
              <a:chExt cx="729" cy="1031"/>
            </a:xfrm>
          </p:grpSpPr>
          <p:sp>
            <p:nvSpPr>
              <p:cNvPr id="212999" name="Freeform 7"/>
              <p:cNvSpPr>
                <a:spLocks/>
              </p:cNvSpPr>
              <p:nvPr/>
            </p:nvSpPr>
            <p:spPr bwMode="auto">
              <a:xfrm>
                <a:off x="1002" y="2304"/>
                <a:ext cx="302" cy="485"/>
              </a:xfrm>
              <a:custGeom>
                <a:avLst/>
                <a:gdLst>
                  <a:gd name="T0" fmla="*/ 110 w 302"/>
                  <a:gd name="T1" fmla="*/ 471 h 485"/>
                  <a:gd name="T2" fmla="*/ 73 w 302"/>
                  <a:gd name="T3" fmla="*/ 410 h 485"/>
                  <a:gd name="T4" fmla="*/ 30 w 302"/>
                  <a:gd name="T5" fmla="*/ 292 h 485"/>
                  <a:gd name="T6" fmla="*/ 3 w 302"/>
                  <a:gd name="T7" fmla="*/ 135 h 485"/>
                  <a:gd name="T8" fmla="*/ 46 w 302"/>
                  <a:gd name="T9" fmla="*/ 26 h 485"/>
                  <a:gd name="T10" fmla="*/ 187 w 302"/>
                  <a:gd name="T11" fmla="*/ 4 h 485"/>
                  <a:gd name="T12" fmla="*/ 273 w 302"/>
                  <a:gd name="T13" fmla="*/ 50 h 485"/>
                  <a:gd name="T14" fmla="*/ 302 w 302"/>
                  <a:gd name="T15" fmla="*/ 140 h 485"/>
                  <a:gd name="T16" fmla="*/ 275 w 302"/>
                  <a:gd name="T17" fmla="*/ 282 h 485"/>
                  <a:gd name="T18" fmla="*/ 230 w 302"/>
                  <a:gd name="T19" fmla="*/ 431 h 485"/>
                  <a:gd name="T20" fmla="*/ 179 w 302"/>
                  <a:gd name="T21" fmla="*/ 479 h 485"/>
                  <a:gd name="T22" fmla="*/ 110 w 302"/>
                  <a:gd name="T23" fmla="*/ 471 h 4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485">
                    <a:moveTo>
                      <a:pt x="110" y="471"/>
                    </a:moveTo>
                    <a:cubicBezTo>
                      <a:pt x="92" y="459"/>
                      <a:pt x="86" y="439"/>
                      <a:pt x="73" y="410"/>
                    </a:cubicBezTo>
                    <a:cubicBezTo>
                      <a:pt x="59" y="380"/>
                      <a:pt x="41" y="337"/>
                      <a:pt x="30" y="292"/>
                    </a:cubicBezTo>
                    <a:cubicBezTo>
                      <a:pt x="18" y="246"/>
                      <a:pt x="0" y="179"/>
                      <a:pt x="3" y="135"/>
                    </a:cubicBezTo>
                    <a:cubicBezTo>
                      <a:pt x="5" y="90"/>
                      <a:pt x="15" y="47"/>
                      <a:pt x="46" y="26"/>
                    </a:cubicBezTo>
                    <a:cubicBezTo>
                      <a:pt x="76" y="4"/>
                      <a:pt x="149" y="0"/>
                      <a:pt x="187" y="4"/>
                    </a:cubicBezTo>
                    <a:cubicBezTo>
                      <a:pt x="224" y="7"/>
                      <a:pt x="253" y="27"/>
                      <a:pt x="273" y="50"/>
                    </a:cubicBezTo>
                    <a:cubicBezTo>
                      <a:pt x="292" y="72"/>
                      <a:pt x="301" y="101"/>
                      <a:pt x="302" y="140"/>
                    </a:cubicBezTo>
                    <a:cubicBezTo>
                      <a:pt x="302" y="178"/>
                      <a:pt x="286" y="233"/>
                      <a:pt x="275" y="282"/>
                    </a:cubicBezTo>
                    <a:cubicBezTo>
                      <a:pt x="263" y="330"/>
                      <a:pt x="245" y="398"/>
                      <a:pt x="230" y="431"/>
                    </a:cubicBezTo>
                    <a:cubicBezTo>
                      <a:pt x="214" y="463"/>
                      <a:pt x="199" y="472"/>
                      <a:pt x="179" y="479"/>
                    </a:cubicBezTo>
                    <a:cubicBezTo>
                      <a:pt x="158" y="485"/>
                      <a:pt x="127" y="482"/>
                      <a:pt x="110" y="471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000" name="Freeform 8"/>
              <p:cNvSpPr>
                <a:spLocks/>
              </p:cNvSpPr>
              <p:nvPr/>
            </p:nvSpPr>
            <p:spPr bwMode="auto">
              <a:xfrm>
                <a:off x="1096" y="2972"/>
                <a:ext cx="635" cy="363"/>
              </a:xfrm>
              <a:custGeom>
                <a:avLst/>
                <a:gdLst>
                  <a:gd name="T0" fmla="*/ 0 w 635"/>
                  <a:gd name="T1" fmla="*/ 144 h 363"/>
                  <a:gd name="T2" fmla="*/ 184 w 635"/>
                  <a:gd name="T3" fmla="*/ 0 h 363"/>
                  <a:gd name="T4" fmla="*/ 347 w 635"/>
                  <a:gd name="T5" fmla="*/ 171 h 363"/>
                  <a:gd name="T6" fmla="*/ 472 w 635"/>
                  <a:gd name="T7" fmla="*/ 0 h 363"/>
                  <a:gd name="T8" fmla="*/ 635 w 635"/>
                  <a:gd name="T9" fmla="*/ 147 h 363"/>
                  <a:gd name="T10" fmla="*/ 565 w 635"/>
                  <a:gd name="T11" fmla="*/ 363 h 363"/>
                  <a:gd name="T12" fmla="*/ 59 w 635"/>
                  <a:gd name="T13" fmla="*/ 363 h 363"/>
                  <a:gd name="T14" fmla="*/ 0 w 635"/>
                  <a:gd name="T15" fmla="*/ 144 h 3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35" h="363">
                    <a:moveTo>
                      <a:pt x="0" y="144"/>
                    </a:moveTo>
                    <a:lnTo>
                      <a:pt x="184" y="0"/>
                    </a:lnTo>
                    <a:lnTo>
                      <a:pt x="347" y="171"/>
                    </a:lnTo>
                    <a:lnTo>
                      <a:pt x="472" y="0"/>
                    </a:lnTo>
                    <a:lnTo>
                      <a:pt x="635" y="147"/>
                    </a:lnTo>
                    <a:lnTo>
                      <a:pt x="565" y="363"/>
                    </a:lnTo>
                    <a:lnTo>
                      <a:pt x="59" y="363"/>
                    </a:lnTo>
                    <a:lnTo>
                      <a:pt x="0" y="1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6275"/>
                      <a:invGamma/>
                    </a:schemeClr>
                  </a:gs>
                </a:gsLst>
                <a:lin ang="5400000" scaled="1"/>
              </a:gradFill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001" name="Line 9"/>
              <p:cNvSpPr>
                <a:spLocks noChangeShapeType="1"/>
              </p:cNvSpPr>
              <p:nvPr/>
            </p:nvSpPr>
            <p:spPr bwMode="auto">
              <a:xfrm>
                <a:off x="1296" y="2736"/>
                <a:ext cx="144" cy="28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3002" name="Text Box 10"/>
            <p:cNvSpPr txBox="1">
              <a:spLocks noChangeArrowheads="1"/>
            </p:cNvSpPr>
            <p:nvPr/>
          </p:nvSpPr>
          <p:spPr bwMode="auto">
            <a:xfrm>
              <a:off x="336" y="2496"/>
              <a:ext cx="5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itchFamily="18" charset="0"/>
                </a:rPr>
                <a:t>Agonist</a:t>
              </a:r>
              <a:endParaRPr lang="en-GB" altLang="en-GB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itchFamily="18" charset="0"/>
              </a:endParaRPr>
            </a:p>
          </p:txBody>
        </p:sp>
        <p:sp>
          <p:nvSpPr>
            <p:cNvPr id="213003" name="Rectangle 11"/>
            <p:cNvSpPr>
              <a:spLocks noChangeArrowheads="1"/>
            </p:cNvSpPr>
            <p:nvPr/>
          </p:nvSpPr>
          <p:spPr bwMode="auto">
            <a:xfrm>
              <a:off x="1064" y="3192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b="1">
                  <a:solidFill>
                    <a:srgbClr val="C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itchFamily="18" charset="0"/>
                </a:rPr>
                <a:t>R</a:t>
              </a:r>
            </a:p>
          </p:txBody>
        </p:sp>
      </p:grpSp>
      <p:grpSp>
        <p:nvGrpSpPr>
          <p:cNvPr id="213004" name="Group 12"/>
          <p:cNvGrpSpPr>
            <a:grpSpLocks/>
          </p:cNvGrpSpPr>
          <p:nvPr/>
        </p:nvGrpSpPr>
        <p:grpSpPr bwMode="auto">
          <a:xfrm>
            <a:off x="5346700" y="4191000"/>
            <a:ext cx="2216150" cy="1662113"/>
            <a:chOff x="3368" y="2352"/>
            <a:chExt cx="1396" cy="1047"/>
          </a:xfrm>
        </p:grpSpPr>
        <p:sp>
          <p:nvSpPr>
            <p:cNvPr id="213005" name="Text Box 13"/>
            <p:cNvSpPr txBox="1">
              <a:spLocks noChangeArrowheads="1"/>
            </p:cNvSpPr>
            <p:nvPr/>
          </p:nvSpPr>
          <p:spPr bwMode="auto">
            <a:xfrm>
              <a:off x="4088" y="3168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b="1">
                  <a:solidFill>
                    <a:schemeClr val="tx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18" charset="0"/>
                </a:rPr>
                <a:t>E</a:t>
              </a:r>
              <a:endParaRPr lang="en-GB" altLang="en-GB" sz="24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18" charset="0"/>
              </a:endParaRPr>
            </a:p>
          </p:txBody>
        </p:sp>
        <p:sp>
          <p:nvSpPr>
            <p:cNvPr id="213006" name="Freeform 14"/>
            <p:cNvSpPr>
              <a:spLocks/>
            </p:cNvSpPr>
            <p:nvPr/>
          </p:nvSpPr>
          <p:spPr bwMode="auto">
            <a:xfrm>
              <a:off x="3896" y="2352"/>
              <a:ext cx="302" cy="485"/>
            </a:xfrm>
            <a:custGeom>
              <a:avLst/>
              <a:gdLst>
                <a:gd name="T0" fmla="*/ 110 w 302"/>
                <a:gd name="T1" fmla="*/ 471 h 485"/>
                <a:gd name="T2" fmla="*/ 73 w 302"/>
                <a:gd name="T3" fmla="*/ 410 h 485"/>
                <a:gd name="T4" fmla="*/ 30 w 302"/>
                <a:gd name="T5" fmla="*/ 292 h 485"/>
                <a:gd name="T6" fmla="*/ 3 w 302"/>
                <a:gd name="T7" fmla="*/ 135 h 485"/>
                <a:gd name="T8" fmla="*/ 46 w 302"/>
                <a:gd name="T9" fmla="*/ 26 h 485"/>
                <a:gd name="T10" fmla="*/ 187 w 302"/>
                <a:gd name="T11" fmla="*/ 4 h 485"/>
                <a:gd name="T12" fmla="*/ 273 w 302"/>
                <a:gd name="T13" fmla="*/ 50 h 485"/>
                <a:gd name="T14" fmla="*/ 302 w 302"/>
                <a:gd name="T15" fmla="*/ 140 h 485"/>
                <a:gd name="T16" fmla="*/ 275 w 302"/>
                <a:gd name="T17" fmla="*/ 282 h 485"/>
                <a:gd name="T18" fmla="*/ 230 w 302"/>
                <a:gd name="T19" fmla="*/ 431 h 485"/>
                <a:gd name="T20" fmla="*/ 179 w 302"/>
                <a:gd name="T21" fmla="*/ 479 h 485"/>
                <a:gd name="T22" fmla="*/ 110 w 302"/>
                <a:gd name="T23" fmla="*/ 471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2" h="485">
                  <a:moveTo>
                    <a:pt x="110" y="471"/>
                  </a:moveTo>
                  <a:cubicBezTo>
                    <a:pt x="92" y="459"/>
                    <a:pt x="86" y="439"/>
                    <a:pt x="73" y="410"/>
                  </a:cubicBezTo>
                  <a:cubicBezTo>
                    <a:pt x="59" y="380"/>
                    <a:pt x="41" y="337"/>
                    <a:pt x="30" y="292"/>
                  </a:cubicBezTo>
                  <a:cubicBezTo>
                    <a:pt x="18" y="246"/>
                    <a:pt x="0" y="179"/>
                    <a:pt x="3" y="135"/>
                  </a:cubicBezTo>
                  <a:cubicBezTo>
                    <a:pt x="5" y="90"/>
                    <a:pt x="15" y="47"/>
                    <a:pt x="46" y="26"/>
                  </a:cubicBezTo>
                  <a:cubicBezTo>
                    <a:pt x="76" y="4"/>
                    <a:pt x="149" y="0"/>
                    <a:pt x="187" y="4"/>
                  </a:cubicBezTo>
                  <a:cubicBezTo>
                    <a:pt x="224" y="7"/>
                    <a:pt x="253" y="27"/>
                    <a:pt x="273" y="50"/>
                  </a:cubicBezTo>
                  <a:cubicBezTo>
                    <a:pt x="292" y="72"/>
                    <a:pt x="301" y="101"/>
                    <a:pt x="302" y="140"/>
                  </a:cubicBezTo>
                  <a:cubicBezTo>
                    <a:pt x="302" y="178"/>
                    <a:pt x="286" y="233"/>
                    <a:pt x="275" y="282"/>
                  </a:cubicBezTo>
                  <a:cubicBezTo>
                    <a:pt x="263" y="330"/>
                    <a:pt x="245" y="398"/>
                    <a:pt x="230" y="431"/>
                  </a:cubicBezTo>
                  <a:cubicBezTo>
                    <a:pt x="214" y="463"/>
                    <a:pt x="199" y="472"/>
                    <a:pt x="179" y="479"/>
                  </a:cubicBezTo>
                  <a:cubicBezTo>
                    <a:pt x="158" y="485"/>
                    <a:pt x="127" y="482"/>
                    <a:pt x="110" y="47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07" name="Freeform 15"/>
            <p:cNvSpPr>
              <a:spLocks/>
            </p:cNvSpPr>
            <p:nvPr/>
          </p:nvSpPr>
          <p:spPr bwMode="auto">
            <a:xfrm>
              <a:off x="3990" y="3020"/>
              <a:ext cx="635" cy="363"/>
            </a:xfrm>
            <a:custGeom>
              <a:avLst/>
              <a:gdLst>
                <a:gd name="T0" fmla="*/ 0 w 635"/>
                <a:gd name="T1" fmla="*/ 144 h 363"/>
                <a:gd name="T2" fmla="*/ 184 w 635"/>
                <a:gd name="T3" fmla="*/ 0 h 363"/>
                <a:gd name="T4" fmla="*/ 347 w 635"/>
                <a:gd name="T5" fmla="*/ 171 h 363"/>
                <a:gd name="T6" fmla="*/ 472 w 635"/>
                <a:gd name="T7" fmla="*/ 0 h 363"/>
                <a:gd name="T8" fmla="*/ 635 w 635"/>
                <a:gd name="T9" fmla="*/ 147 h 363"/>
                <a:gd name="T10" fmla="*/ 565 w 635"/>
                <a:gd name="T11" fmla="*/ 363 h 363"/>
                <a:gd name="T12" fmla="*/ 59 w 635"/>
                <a:gd name="T13" fmla="*/ 363 h 363"/>
                <a:gd name="T14" fmla="*/ 0 w 635"/>
                <a:gd name="T15" fmla="*/ 144 h 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35" h="363">
                  <a:moveTo>
                    <a:pt x="0" y="144"/>
                  </a:moveTo>
                  <a:lnTo>
                    <a:pt x="184" y="0"/>
                  </a:lnTo>
                  <a:lnTo>
                    <a:pt x="347" y="171"/>
                  </a:lnTo>
                  <a:lnTo>
                    <a:pt x="472" y="0"/>
                  </a:lnTo>
                  <a:lnTo>
                    <a:pt x="635" y="147"/>
                  </a:lnTo>
                  <a:lnTo>
                    <a:pt x="565" y="363"/>
                  </a:lnTo>
                  <a:lnTo>
                    <a:pt x="59" y="363"/>
                  </a:lnTo>
                  <a:lnTo>
                    <a:pt x="0" y="14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08" name="Line 16"/>
            <p:cNvSpPr>
              <a:spLocks noChangeShapeType="1"/>
            </p:cNvSpPr>
            <p:nvPr/>
          </p:nvSpPr>
          <p:spPr bwMode="auto">
            <a:xfrm flipH="1" flipV="1">
              <a:off x="4190" y="2784"/>
              <a:ext cx="144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09" name="Text Box 17"/>
            <p:cNvSpPr txBox="1">
              <a:spLocks noChangeArrowheads="1"/>
            </p:cNvSpPr>
            <p:nvPr/>
          </p:nvSpPr>
          <p:spPr bwMode="auto">
            <a:xfrm>
              <a:off x="4176" y="2448"/>
              <a:ext cx="5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itchFamily="18" charset="0"/>
                </a:rPr>
                <a:t>Agonist</a:t>
              </a:r>
              <a:endParaRPr lang="en-GB" altLang="en-GB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itchFamily="18" charset="0"/>
              </a:endParaRPr>
            </a:p>
          </p:txBody>
        </p:sp>
        <p:sp>
          <p:nvSpPr>
            <p:cNvPr id="213010" name="Rectangle 18"/>
            <p:cNvSpPr>
              <a:spLocks noChangeArrowheads="1"/>
            </p:cNvSpPr>
            <p:nvPr/>
          </p:nvSpPr>
          <p:spPr bwMode="auto">
            <a:xfrm>
              <a:off x="4040" y="3144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itchFamily="18" charset="0"/>
                </a:rPr>
                <a:t>R</a:t>
              </a:r>
            </a:p>
          </p:txBody>
        </p:sp>
        <p:sp>
          <p:nvSpPr>
            <p:cNvPr id="213011" name="Line 19"/>
            <p:cNvSpPr>
              <a:spLocks noChangeShapeType="1"/>
            </p:cNvSpPr>
            <p:nvPr/>
          </p:nvSpPr>
          <p:spPr bwMode="auto">
            <a:xfrm>
              <a:off x="3368" y="316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3012" name="Group 20"/>
          <p:cNvGrpSpPr>
            <a:grpSpLocks/>
          </p:cNvGrpSpPr>
          <p:nvPr/>
        </p:nvGrpSpPr>
        <p:grpSpPr bwMode="auto">
          <a:xfrm>
            <a:off x="4203700" y="6172200"/>
            <a:ext cx="2733675" cy="685800"/>
            <a:chOff x="2648" y="3600"/>
            <a:chExt cx="1722" cy="432"/>
          </a:xfrm>
        </p:grpSpPr>
        <p:sp>
          <p:nvSpPr>
            <p:cNvPr id="213013" name="Line 21"/>
            <p:cNvSpPr>
              <a:spLocks noChangeShapeType="1"/>
            </p:cNvSpPr>
            <p:nvPr/>
          </p:nvSpPr>
          <p:spPr bwMode="auto">
            <a:xfrm>
              <a:off x="2792" y="3600"/>
              <a:ext cx="288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14" name="Text Box 22"/>
            <p:cNvSpPr txBox="1">
              <a:spLocks noChangeArrowheads="1"/>
            </p:cNvSpPr>
            <p:nvPr/>
          </p:nvSpPr>
          <p:spPr bwMode="auto">
            <a:xfrm>
              <a:off x="2648" y="3744"/>
              <a:ext cx="17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sz="2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itchFamily="18" charset="0"/>
                </a:rPr>
                <a:t>Signal transduction</a:t>
              </a:r>
              <a:endParaRPr lang="en-GB" altLang="en-GB" sz="2400">
                <a:solidFill>
                  <a:srgbClr val="FFFF00"/>
                </a:solidFill>
                <a:latin typeface="Times" pitchFamily="18" charset="0"/>
              </a:endParaRPr>
            </a:p>
          </p:txBody>
        </p:sp>
      </p:grpSp>
      <p:grpSp>
        <p:nvGrpSpPr>
          <p:cNvPr id="213015" name="Group 23"/>
          <p:cNvGrpSpPr>
            <a:grpSpLocks/>
          </p:cNvGrpSpPr>
          <p:nvPr/>
        </p:nvGrpSpPr>
        <p:grpSpPr bwMode="auto">
          <a:xfrm>
            <a:off x="2743200" y="4419600"/>
            <a:ext cx="2103438" cy="1666875"/>
            <a:chOff x="1728" y="2496"/>
            <a:chExt cx="1325" cy="1050"/>
          </a:xfrm>
        </p:grpSpPr>
        <p:sp>
          <p:nvSpPr>
            <p:cNvPr id="213016" name="Freeform 24"/>
            <p:cNvSpPr>
              <a:spLocks/>
            </p:cNvSpPr>
            <p:nvPr/>
          </p:nvSpPr>
          <p:spPr bwMode="auto">
            <a:xfrm>
              <a:off x="2408" y="3060"/>
              <a:ext cx="645" cy="486"/>
            </a:xfrm>
            <a:custGeom>
              <a:avLst/>
              <a:gdLst>
                <a:gd name="T0" fmla="*/ 189 w 645"/>
                <a:gd name="T1" fmla="*/ 25 h 486"/>
                <a:gd name="T2" fmla="*/ 0 w 645"/>
                <a:gd name="T3" fmla="*/ 161 h 486"/>
                <a:gd name="T4" fmla="*/ 53 w 645"/>
                <a:gd name="T5" fmla="*/ 377 h 486"/>
                <a:gd name="T6" fmla="*/ 311 w 645"/>
                <a:gd name="T7" fmla="*/ 486 h 486"/>
                <a:gd name="T8" fmla="*/ 573 w 645"/>
                <a:gd name="T9" fmla="*/ 377 h 486"/>
                <a:gd name="T10" fmla="*/ 645 w 645"/>
                <a:gd name="T11" fmla="*/ 159 h 486"/>
                <a:gd name="T12" fmla="*/ 475 w 645"/>
                <a:gd name="T13" fmla="*/ 15 h 486"/>
                <a:gd name="T14" fmla="*/ 464 w 645"/>
                <a:gd name="T15" fmla="*/ 73 h 486"/>
                <a:gd name="T16" fmla="*/ 413 w 645"/>
                <a:gd name="T17" fmla="*/ 135 h 486"/>
                <a:gd name="T18" fmla="*/ 323 w 645"/>
                <a:gd name="T19" fmla="*/ 164 h 486"/>
                <a:gd name="T20" fmla="*/ 243 w 645"/>
                <a:gd name="T21" fmla="*/ 135 h 486"/>
                <a:gd name="T22" fmla="*/ 195 w 645"/>
                <a:gd name="T23" fmla="*/ 71 h 486"/>
                <a:gd name="T24" fmla="*/ 189 w 645"/>
                <a:gd name="T25" fmla="*/ 25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45" h="486">
                  <a:moveTo>
                    <a:pt x="189" y="25"/>
                  </a:moveTo>
                  <a:lnTo>
                    <a:pt x="0" y="161"/>
                  </a:lnTo>
                  <a:lnTo>
                    <a:pt x="53" y="377"/>
                  </a:lnTo>
                  <a:lnTo>
                    <a:pt x="311" y="486"/>
                  </a:lnTo>
                  <a:lnTo>
                    <a:pt x="573" y="377"/>
                  </a:lnTo>
                  <a:lnTo>
                    <a:pt x="645" y="159"/>
                  </a:lnTo>
                  <a:lnTo>
                    <a:pt x="475" y="15"/>
                  </a:lnTo>
                  <a:cubicBezTo>
                    <a:pt x="444" y="0"/>
                    <a:pt x="474" y="53"/>
                    <a:pt x="464" y="73"/>
                  </a:cubicBezTo>
                  <a:cubicBezTo>
                    <a:pt x="453" y="93"/>
                    <a:pt x="436" y="119"/>
                    <a:pt x="413" y="135"/>
                  </a:cubicBezTo>
                  <a:cubicBezTo>
                    <a:pt x="389" y="150"/>
                    <a:pt x="351" y="164"/>
                    <a:pt x="323" y="164"/>
                  </a:cubicBezTo>
                  <a:cubicBezTo>
                    <a:pt x="294" y="164"/>
                    <a:pt x="264" y="150"/>
                    <a:pt x="243" y="135"/>
                  </a:cubicBezTo>
                  <a:cubicBezTo>
                    <a:pt x="221" y="119"/>
                    <a:pt x="204" y="89"/>
                    <a:pt x="195" y="71"/>
                  </a:cubicBezTo>
                  <a:cubicBezTo>
                    <a:pt x="186" y="52"/>
                    <a:pt x="190" y="34"/>
                    <a:pt x="189" y="2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17" name="Freeform 25"/>
            <p:cNvSpPr>
              <a:spLocks/>
            </p:cNvSpPr>
            <p:nvPr/>
          </p:nvSpPr>
          <p:spPr bwMode="auto">
            <a:xfrm>
              <a:off x="2584" y="2688"/>
              <a:ext cx="302" cy="485"/>
            </a:xfrm>
            <a:custGeom>
              <a:avLst/>
              <a:gdLst>
                <a:gd name="T0" fmla="*/ 110 w 302"/>
                <a:gd name="T1" fmla="*/ 471 h 485"/>
                <a:gd name="T2" fmla="*/ 73 w 302"/>
                <a:gd name="T3" fmla="*/ 410 h 485"/>
                <a:gd name="T4" fmla="*/ 30 w 302"/>
                <a:gd name="T5" fmla="*/ 292 h 485"/>
                <a:gd name="T6" fmla="*/ 3 w 302"/>
                <a:gd name="T7" fmla="*/ 135 h 485"/>
                <a:gd name="T8" fmla="*/ 46 w 302"/>
                <a:gd name="T9" fmla="*/ 26 h 485"/>
                <a:gd name="T10" fmla="*/ 187 w 302"/>
                <a:gd name="T11" fmla="*/ 4 h 485"/>
                <a:gd name="T12" fmla="*/ 273 w 302"/>
                <a:gd name="T13" fmla="*/ 50 h 485"/>
                <a:gd name="T14" fmla="*/ 302 w 302"/>
                <a:gd name="T15" fmla="*/ 140 h 485"/>
                <a:gd name="T16" fmla="*/ 275 w 302"/>
                <a:gd name="T17" fmla="*/ 282 h 485"/>
                <a:gd name="T18" fmla="*/ 230 w 302"/>
                <a:gd name="T19" fmla="*/ 431 h 485"/>
                <a:gd name="T20" fmla="*/ 179 w 302"/>
                <a:gd name="T21" fmla="*/ 479 h 485"/>
                <a:gd name="T22" fmla="*/ 110 w 302"/>
                <a:gd name="T23" fmla="*/ 471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02" h="485">
                  <a:moveTo>
                    <a:pt x="110" y="471"/>
                  </a:moveTo>
                  <a:cubicBezTo>
                    <a:pt x="92" y="459"/>
                    <a:pt x="86" y="439"/>
                    <a:pt x="73" y="410"/>
                  </a:cubicBezTo>
                  <a:cubicBezTo>
                    <a:pt x="59" y="380"/>
                    <a:pt x="41" y="337"/>
                    <a:pt x="30" y="292"/>
                  </a:cubicBezTo>
                  <a:cubicBezTo>
                    <a:pt x="18" y="246"/>
                    <a:pt x="0" y="179"/>
                    <a:pt x="3" y="135"/>
                  </a:cubicBezTo>
                  <a:cubicBezTo>
                    <a:pt x="5" y="90"/>
                    <a:pt x="15" y="47"/>
                    <a:pt x="46" y="26"/>
                  </a:cubicBezTo>
                  <a:cubicBezTo>
                    <a:pt x="76" y="4"/>
                    <a:pt x="149" y="0"/>
                    <a:pt x="187" y="4"/>
                  </a:cubicBezTo>
                  <a:cubicBezTo>
                    <a:pt x="224" y="7"/>
                    <a:pt x="253" y="27"/>
                    <a:pt x="273" y="50"/>
                  </a:cubicBezTo>
                  <a:cubicBezTo>
                    <a:pt x="292" y="72"/>
                    <a:pt x="301" y="101"/>
                    <a:pt x="302" y="140"/>
                  </a:cubicBezTo>
                  <a:cubicBezTo>
                    <a:pt x="302" y="178"/>
                    <a:pt x="286" y="233"/>
                    <a:pt x="275" y="282"/>
                  </a:cubicBezTo>
                  <a:cubicBezTo>
                    <a:pt x="263" y="330"/>
                    <a:pt x="245" y="398"/>
                    <a:pt x="230" y="431"/>
                  </a:cubicBezTo>
                  <a:cubicBezTo>
                    <a:pt x="214" y="463"/>
                    <a:pt x="199" y="472"/>
                    <a:pt x="179" y="479"/>
                  </a:cubicBezTo>
                  <a:cubicBezTo>
                    <a:pt x="158" y="485"/>
                    <a:pt x="127" y="482"/>
                    <a:pt x="110" y="47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18" name="Text Box 26"/>
            <p:cNvSpPr txBox="1">
              <a:spLocks noChangeArrowheads="1"/>
            </p:cNvSpPr>
            <p:nvPr/>
          </p:nvSpPr>
          <p:spPr bwMode="auto">
            <a:xfrm>
              <a:off x="2448" y="2496"/>
              <a:ext cx="5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itchFamily="18" charset="0"/>
                </a:rPr>
                <a:t>Agonist</a:t>
              </a:r>
              <a:endParaRPr lang="en-GB" altLang="en-GB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itchFamily="18" charset="0"/>
              </a:endParaRPr>
            </a:p>
          </p:txBody>
        </p:sp>
        <p:sp>
          <p:nvSpPr>
            <p:cNvPr id="213019" name="Text Box 27"/>
            <p:cNvSpPr txBox="1">
              <a:spLocks noChangeArrowheads="1"/>
            </p:cNvSpPr>
            <p:nvPr/>
          </p:nvSpPr>
          <p:spPr bwMode="auto">
            <a:xfrm>
              <a:off x="2504" y="3216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itchFamily="18" charset="0"/>
                </a:rPr>
                <a:t>R</a:t>
              </a:r>
              <a:endParaRPr lang="en-GB" altLang="en-GB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itchFamily="18" charset="0"/>
              </a:endParaRPr>
            </a:p>
          </p:txBody>
        </p:sp>
        <p:sp>
          <p:nvSpPr>
            <p:cNvPr id="213020" name="Line 28"/>
            <p:cNvSpPr>
              <a:spLocks noChangeShapeType="1"/>
            </p:cNvSpPr>
            <p:nvPr/>
          </p:nvSpPr>
          <p:spPr bwMode="auto">
            <a:xfrm>
              <a:off x="1928" y="316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21" name="Text Box 29"/>
            <p:cNvSpPr txBox="1">
              <a:spLocks noChangeArrowheads="1"/>
            </p:cNvSpPr>
            <p:nvPr/>
          </p:nvSpPr>
          <p:spPr bwMode="auto">
            <a:xfrm>
              <a:off x="1728" y="2976"/>
              <a:ext cx="64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altLang="en-GB" sz="1400" b="1">
                  <a:solidFill>
                    <a:srgbClr val="FF99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" pitchFamily="18" charset="0"/>
                </a:rPr>
                <a:t>Induced fit</a:t>
              </a:r>
              <a:endParaRPr lang="en-GB" altLang="en-GB" sz="2400" b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1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 autoUpdateAnimBg="0"/>
      <p:bldP spid="2129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3225"/>
            <a:ext cx="8153400" cy="611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152400" y="198438"/>
            <a:ext cx="8991600" cy="494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buClr>
                <a:srgbClr val="FFFF00"/>
              </a:buClr>
              <a:buFont typeface="Wingdings" pitchFamily="2" charset="2"/>
              <a:buChar char="§"/>
            </a:pPr>
            <a:r>
              <a:rPr lang="en-GB" altLang="en-GB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en-GB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Antagonists Drugs</a:t>
            </a:r>
          </a:p>
          <a:p>
            <a:pPr algn="just">
              <a:buClr>
                <a:srgbClr val="FF3300"/>
              </a:buClr>
              <a:buFontTx/>
              <a:buChar char="•"/>
            </a:pPr>
            <a:r>
              <a:rPr lang="en-GB" altLang="en-GB" sz="2400" dirty="0"/>
              <a:t>  </a:t>
            </a:r>
            <a:r>
              <a:rPr lang="en-GB" altLang="en-GB" sz="2800" dirty="0">
                <a:solidFill>
                  <a:schemeClr val="bg1"/>
                </a:solidFill>
              </a:rPr>
              <a:t>Drugs that interact with receptors but do not change them. </a:t>
            </a:r>
          </a:p>
          <a:p>
            <a:pPr algn="just">
              <a:buClr>
                <a:srgbClr val="FF3300"/>
              </a:buClr>
              <a:buFontTx/>
              <a:buChar char="•"/>
            </a:pPr>
            <a:endParaRPr lang="en-GB" altLang="en-GB" sz="2800" dirty="0">
              <a:solidFill>
                <a:schemeClr val="bg1"/>
              </a:solidFill>
            </a:endParaRPr>
          </a:p>
          <a:p>
            <a:pPr algn="just">
              <a:buClr>
                <a:srgbClr val="FF3300"/>
              </a:buClr>
              <a:buFontTx/>
              <a:buChar char="•"/>
            </a:pPr>
            <a:r>
              <a:rPr lang="en-GB" altLang="en-GB" sz="2800" dirty="0">
                <a:solidFill>
                  <a:schemeClr val="bg1"/>
                </a:solidFill>
              </a:rPr>
              <a:t>They have affinity but </a:t>
            </a:r>
            <a:r>
              <a:rPr lang="en-GB" altLang="en-GB" sz="2800" dirty="0">
                <a:solidFill>
                  <a:srgbClr val="FF3300"/>
                </a:solidFill>
              </a:rPr>
              <a:t>no</a:t>
            </a:r>
            <a:r>
              <a:rPr lang="en-GB" altLang="en-GB" sz="2800" dirty="0">
                <a:solidFill>
                  <a:schemeClr val="bg1"/>
                </a:solidFill>
              </a:rPr>
              <a:t> efficacy.</a:t>
            </a:r>
          </a:p>
          <a:p>
            <a:pPr algn="just">
              <a:buClr>
                <a:srgbClr val="FF3300"/>
              </a:buClr>
              <a:buFontTx/>
              <a:buChar char="•"/>
            </a:pPr>
            <a:endParaRPr lang="en-GB" altLang="en-GB" sz="2800" dirty="0">
              <a:solidFill>
                <a:schemeClr val="bg1"/>
              </a:solidFill>
            </a:endParaRPr>
          </a:p>
          <a:p>
            <a:pPr algn="just">
              <a:buClr>
                <a:srgbClr val="FF3300"/>
              </a:buClr>
              <a:buFontTx/>
              <a:buChar char="•"/>
            </a:pPr>
            <a:r>
              <a:rPr lang="en-GB" altLang="en-GB" sz="2800" dirty="0">
                <a:solidFill>
                  <a:schemeClr val="bg1"/>
                </a:solidFill>
              </a:rPr>
              <a:t> Two types:</a:t>
            </a:r>
          </a:p>
          <a:p>
            <a:pPr algn="just">
              <a:buClr>
                <a:srgbClr val="FF3300"/>
              </a:buClr>
            </a:pPr>
            <a:endParaRPr lang="en-GB" altLang="en-GB" sz="2800" dirty="0">
              <a:solidFill>
                <a:schemeClr val="bg1"/>
              </a:solidFill>
            </a:endParaRPr>
          </a:p>
          <a:p>
            <a:pPr algn="just">
              <a:buClr>
                <a:srgbClr val="FF3300"/>
              </a:buClr>
              <a:buFontTx/>
              <a:buChar char="•"/>
            </a:pPr>
            <a:r>
              <a:rPr lang="en-GB" altLang="en-GB" sz="2800" dirty="0">
                <a:solidFill>
                  <a:schemeClr val="bg1"/>
                </a:solidFill>
              </a:rPr>
              <a:t> </a:t>
            </a:r>
            <a:r>
              <a:rPr lang="en-GB" altLang="en-GB" sz="2400" dirty="0">
                <a:solidFill>
                  <a:schemeClr val="bg1"/>
                </a:solidFill>
              </a:rPr>
              <a:t>Competitive (reversible) </a:t>
            </a:r>
            <a:r>
              <a:rPr lang="en-GB" altLang="en-GB" sz="2400" dirty="0" smtClean="0">
                <a:solidFill>
                  <a:schemeClr val="bg1"/>
                </a:solidFill>
              </a:rPr>
              <a:t>antagonists.</a:t>
            </a:r>
            <a:endParaRPr lang="en-GB" altLang="en-GB" sz="2400" dirty="0">
              <a:solidFill>
                <a:schemeClr val="bg1"/>
              </a:solidFill>
            </a:endParaRPr>
          </a:p>
          <a:p>
            <a:pPr algn="just">
              <a:buClr>
                <a:srgbClr val="FF3300"/>
              </a:buClr>
            </a:pPr>
            <a:endParaRPr lang="en-GB" altLang="en-GB" sz="2400" dirty="0">
              <a:solidFill>
                <a:schemeClr val="bg1"/>
              </a:solidFill>
            </a:endParaRPr>
          </a:p>
          <a:p>
            <a:pPr algn="just">
              <a:buClr>
                <a:srgbClr val="FF3300"/>
              </a:buClr>
              <a:buFontTx/>
              <a:buChar char="•"/>
            </a:pPr>
            <a:r>
              <a:rPr lang="en-GB" altLang="en-GB" sz="2800" dirty="0">
                <a:solidFill>
                  <a:schemeClr val="bg1"/>
                </a:solidFill>
              </a:rPr>
              <a:t> </a:t>
            </a:r>
            <a:r>
              <a:rPr lang="en-GB" altLang="en-GB" sz="2400" dirty="0">
                <a:solidFill>
                  <a:schemeClr val="bg1"/>
                </a:solidFill>
              </a:rPr>
              <a:t>Non competitive (irreversible) </a:t>
            </a:r>
            <a:r>
              <a:rPr lang="en-GB" altLang="en-GB" sz="2400" dirty="0" smtClean="0">
                <a:solidFill>
                  <a:schemeClr val="bg1"/>
                </a:solidFill>
              </a:rPr>
              <a:t>antagonists.</a:t>
            </a:r>
            <a:endParaRPr lang="en-GB" altLang="en-GB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8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ADE9F57B199646948F473EB41AA1C2" ma:contentTypeVersion="1" ma:contentTypeDescription="Create a new document." ma:contentTypeScope="" ma:versionID="2a7275972dd55a21c2ac0a53bde5b50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D8868D-EC2D-4785-B8C6-FFDD0FC8E3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0BD99F-9648-4FD9-B6E6-2BEB46E9DB78}">
  <ds:schemaRefs>
    <ds:schemaRef ds:uri="http://schemas.microsoft.com/sharepoint/v3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82A9A25-DDAF-4A42-AD78-C85EFDDD38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6480</TotalTime>
  <Words>487</Words>
  <Application>Microsoft Office PowerPoint</Application>
  <PresentationFormat>عرض على الشاشة (3:4)‏</PresentationFormat>
  <Paragraphs>125</Paragraphs>
  <Slides>17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Default Design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Alafeety</dc:creator>
  <cp:lastModifiedBy>HUSSAIN</cp:lastModifiedBy>
  <cp:revision>270</cp:revision>
  <dcterms:created xsi:type="dcterms:W3CDTF">1601-01-01T00:00:00Z</dcterms:created>
  <dcterms:modified xsi:type="dcterms:W3CDTF">2019-03-06T05:44:30Z</dcterms:modified>
</cp:coreProperties>
</file>